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25"/>
  </p:notesMasterIdLst>
  <p:sldIdLst>
    <p:sldId id="256" r:id="rId2"/>
    <p:sldId id="257" r:id="rId3"/>
    <p:sldId id="273" r:id="rId4"/>
    <p:sldId id="271" r:id="rId5"/>
    <p:sldId id="272" r:id="rId6"/>
    <p:sldId id="260" r:id="rId7"/>
    <p:sldId id="259" r:id="rId8"/>
    <p:sldId id="262" r:id="rId9"/>
    <p:sldId id="263" r:id="rId10"/>
    <p:sldId id="264" r:id="rId11"/>
    <p:sldId id="267" r:id="rId12"/>
    <p:sldId id="266" r:id="rId13"/>
    <p:sldId id="279" r:id="rId14"/>
    <p:sldId id="278" r:id="rId15"/>
    <p:sldId id="275" r:id="rId16"/>
    <p:sldId id="281" r:id="rId17"/>
    <p:sldId id="282" r:id="rId18"/>
    <p:sldId id="280" r:id="rId19"/>
    <p:sldId id="277" r:id="rId20"/>
    <p:sldId id="285" r:id="rId21"/>
    <p:sldId id="287" r:id="rId22"/>
    <p:sldId id="268" r:id="rId23"/>
    <p:sldId id="286" r:id="rId24"/>
  </p:sldIdLst>
  <p:sldSz cx="9144000" cy="5715000" type="screen16x1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62" autoAdjust="0"/>
  </p:normalViewPr>
  <p:slideViewPr>
    <p:cSldViewPr>
      <p:cViewPr varScale="1">
        <p:scale>
          <a:sx n="78" d="100"/>
          <a:sy n="78" d="100"/>
        </p:scale>
        <p:origin x="-1146"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C3ED9-8596-4CF0-8F7D-76F429EE5AFB}" type="datetimeFigureOut">
              <a:rPr lang="tr-TR" smtClean="0"/>
              <a:t>20.04.2012</a:t>
            </a:fld>
            <a:endParaRPr lang="tr-TR"/>
          </a:p>
        </p:txBody>
      </p:sp>
      <p:sp>
        <p:nvSpPr>
          <p:cNvPr id="4" name="Slayt Görüntüsü Yer Tutucusu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F69AC-48E8-4DAD-B680-10B699FEDED6}" type="slidenum">
              <a:rPr lang="tr-TR" smtClean="0"/>
              <a:t>‹#›</a:t>
            </a:fld>
            <a:endParaRPr lang="tr-TR"/>
          </a:p>
        </p:txBody>
      </p:sp>
    </p:spTree>
    <p:extLst>
      <p:ext uri="{BB962C8B-B14F-4D97-AF65-F5344CB8AC3E}">
        <p14:creationId xmlns:p14="http://schemas.microsoft.com/office/powerpoint/2010/main" val="398763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685800"/>
            <a:ext cx="54864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1</a:t>
            </a:fld>
            <a:endParaRPr lang="tr-TR"/>
          </a:p>
        </p:txBody>
      </p:sp>
    </p:spTree>
    <p:extLst>
      <p:ext uri="{BB962C8B-B14F-4D97-AF65-F5344CB8AC3E}">
        <p14:creationId xmlns:p14="http://schemas.microsoft.com/office/powerpoint/2010/main" val="99723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685800"/>
            <a:ext cx="5486400" cy="3429000"/>
          </a:xfrm>
        </p:spPr>
      </p:sp>
      <p:sp>
        <p:nvSpPr>
          <p:cNvPr id="3" name="Not Yer Tutucusu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The main objective of the Action is the development and dissemination of knowledge and tools to assess and promote the refurbishment of existing suburban building </a:t>
            </a:r>
            <a:r>
              <a:rPr lang="en-US" sz="1200" kern="1200" noProof="0" dirty="0" err="1" smtClean="0">
                <a:solidFill>
                  <a:schemeClr val="tx1"/>
                </a:solidFill>
                <a:effectLst/>
                <a:latin typeface="+mn-lt"/>
                <a:ea typeface="+mn-ea"/>
                <a:cs typeface="+mn-cs"/>
              </a:rPr>
              <a:t>stocks.Suburban</a:t>
            </a:r>
            <a:r>
              <a:rPr lang="en-US" sz="1200" kern="1200" noProof="0" dirty="0" smtClean="0">
                <a:solidFill>
                  <a:schemeClr val="tx1"/>
                </a:solidFill>
                <a:effectLst/>
                <a:latin typeface="+mn-lt"/>
                <a:ea typeface="+mn-ea"/>
                <a:cs typeface="+mn-cs"/>
              </a:rPr>
              <a:t> building estates make up more than 50 of all European Urban Heritage. Most of the buildings  generally multi-family housing blocks consisting of small apartments  were completed after 1950 using low-cost technologies and are often characterized by very poor quality, which contributes to the social decay of suburbs. The aim of the Action is to investigate, compare, define and disseminate common knowledge concerning methods, procedures and technologies for: - the renovation and revitalization of suburban housing settlements, - increasing their value, and - improving safety and the quality of life of inhabitants. The approach is based on a concept of Quality which incorporates a multitude of factors including energy efficiency, accessibility, sustainability and multi-functionality of buildings. On the other hand, quality standards must be improved in order to satisfy user needs as regards comfort, safety and accessibility, as well as the new European regulations concerning sustainability and energy savings. In order to achieve these objectives, new specific social, financial, technical and procedural models must be developed to facilitate the decisions of local authorities, housing corporations, owners and designers. A relevant number of representative case studies from the countries involved in the Action will be analyzed to test and validate the results </a:t>
            </a:r>
            <a:r>
              <a:rPr lang="en-US" sz="1200" kern="1200" noProof="0" dirty="0" err="1" smtClean="0">
                <a:solidFill>
                  <a:schemeClr val="tx1"/>
                </a:solidFill>
                <a:effectLst/>
                <a:latin typeface="+mn-lt"/>
                <a:ea typeface="+mn-ea"/>
                <a:cs typeface="+mn-cs"/>
              </a:rPr>
              <a:t>achieved.Keywords</a:t>
            </a:r>
            <a:r>
              <a:rPr lang="en-US" sz="1200" kern="1200" noProof="0" dirty="0" smtClean="0">
                <a:solidFill>
                  <a:schemeClr val="tx1"/>
                </a:solidFill>
                <a:effectLst/>
                <a:latin typeface="+mn-lt"/>
                <a:ea typeface="+mn-ea"/>
                <a:cs typeface="+mn-cs"/>
              </a:rPr>
              <a:t>: Suburban Areas, Building Quality, Housing Stock Improvement and Renovation, Sustainable Development, Energy Efficiency, Quality of Life, Safety of Citizens, Accessibility, Social Integration, Employment Opportunities.</a:t>
            </a:r>
            <a:endParaRPr lang="en-US" noProof="0"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2</a:t>
            </a:fld>
            <a:endParaRPr lang="tr-TR"/>
          </a:p>
        </p:txBody>
      </p:sp>
    </p:spTree>
    <p:extLst>
      <p:ext uri="{BB962C8B-B14F-4D97-AF65-F5344CB8AC3E}">
        <p14:creationId xmlns:p14="http://schemas.microsoft.com/office/powerpoint/2010/main" val="201920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Pre</a:t>
            </a:r>
            <a:r>
              <a:rPr lang="tr-TR" baseline="0" dirty="0" smtClean="0"/>
              <a:t> EQ</a:t>
            </a:r>
            <a:r>
              <a:rPr lang="tr-TR" dirty="0" smtClean="0"/>
              <a:t>: </a:t>
            </a:r>
            <a:r>
              <a:rPr lang="tr-TR" dirty="0" err="1" smtClean="0"/>
              <a:t>to</a:t>
            </a:r>
            <a:r>
              <a:rPr lang="tr-TR" dirty="0" smtClean="0"/>
              <a:t> </a:t>
            </a:r>
            <a:r>
              <a:rPr lang="tr-TR" dirty="0" err="1" smtClean="0"/>
              <a:t>prevent</a:t>
            </a:r>
            <a:r>
              <a:rPr lang="tr-TR" dirty="0" smtClean="0"/>
              <a:t> life </a:t>
            </a:r>
            <a:r>
              <a:rPr lang="tr-TR" dirty="0" err="1" smtClean="0"/>
              <a:t>loss</a:t>
            </a:r>
            <a:r>
              <a:rPr lang="tr-TR" dirty="0" smtClean="0"/>
              <a:t> </a:t>
            </a:r>
            <a:r>
              <a:rPr lang="tr-TR" dirty="0" err="1" smtClean="0"/>
              <a:t>and</a:t>
            </a:r>
            <a:r>
              <a:rPr lang="tr-TR" dirty="0" smtClean="0"/>
              <a:t> </a:t>
            </a:r>
            <a:r>
              <a:rPr lang="tr-TR" dirty="0" err="1" smtClean="0"/>
              <a:t>economic</a:t>
            </a:r>
            <a:r>
              <a:rPr lang="tr-TR" dirty="0" smtClean="0"/>
              <a:t> </a:t>
            </a:r>
            <a:r>
              <a:rPr lang="tr-TR" dirty="0" err="1" smtClean="0"/>
              <a:t>loss</a:t>
            </a:r>
            <a:r>
              <a:rPr lang="tr-TR" dirty="0" smtClean="0"/>
              <a:t>, </a:t>
            </a:r>
            <a:r>
              <a:rPr lang="tr-TR" dirty="0" err="1" smtClean="0"/>
              <a:t>for</a:t>
            </a:r>
            <a:r>
              <a:rPr lang="tr-TR" dirty="0" smtClean="0"/>
              <a:t> </a:t>
            </a:r>
            <a:r>
              <a:rPr lang="tr-TR" dirty="0" err="1" smtClean="0"/>
              <a:t>the</a:t>
            </a:r>
            <a:r>
              <a:rPr lang="tr-TR" dirty="0" smtClean="0"/>
              <a:t> </a:t>
            </a:r>
            <a:r>
              <a:rPr lang="tr-TR" dirty="0" err="1" smtClean="0"/>
              <a:t>future</a:t>
            </a:r>
            <a:r>
              <a:rPr lang="tr-TR" dirty="0" smtClean="0"/>
              <a:t> </a:t>
            </a:r>
            <a:r>
              <a:rPr lang="tr-TR" dirty="0" err="1" smtClean="0"/>
              <a:t>earthquake</a:t>
            </a:r>
            <a:r>
              <a:rPr lang="tr-TR" dirty="0" smtClean="0"/>
              <a:t> </a:t>
            </a:r>
          </a:p>
          <a:p>
            <a:r>
              <a:rPr lang="tr-TR" dirty="0" smtClean="0"/>
              <a:t>Post EQ : </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5</a:t>
            </a:fld>
            <a:endParaRPr lang="tr-TR"/>
          </a:p>
        </p:txBody>
      </p:sp>
    </p:spTree>
    <p:extLst>
      <p:ext uri="{BB962C8B-B14F-4D97-AF65-F5344CB8AC3E}">
        <p14:creationId xmlns:p14="http://schemas.microsoft.com/office/powerpoint/2010/main" val="337506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Swiftnes</a:t>
            </a:r>
            <a:r>
              <a:rPr lang="tr-TR" dirty="0" smtClean="0"/>
              <a:t> : süratli, hızlı bir şekilde</a:t>
            </a:r>
          </a:p>
          <a:p>
            <a:r>
              <a:rPr lang="tr-TR" dirty="0" err="1" smtClean="0"/>
              <a:t>İndispensible</a:t>
            </a:r>
            <a:r>
              <a:rPr lang="tr-TR" dirty="0" smtClean="0"/>
              <a:t>: kaçınılmaz, zaruri</a:t>
            </a:r>
          </a:p>
          <a:p>
            <a:r>
              <a:rPr lang="tr-TR" dirty="0" err="1" smtClean="0"/>
              <a:t>Rapid</a:t>
            </a:r>
            <a:r>
              <a:rPr lang="tr-TR" dirty="0" smtClean="0"/>
              <a:t>: </a:t>
            </a:r>
            <a:r>
              <a:rPr lang="tr-TR" dirty="0" err="1" smtClean="0"/>
              <a:t>street</a:t>
            </a:r>
            <a:r>
              <a:rPr lang="tr-TR" dirty="0" smtClean="0"/>
              <a:t> </a:t>
            </a:r>
            <a:r>
              <a:rPr lang="tr-TR" dirty="0" err="1" smtClean="0"/>
              <a:t>walking</a:t>
            </a:r>
            <a:r>
              <a:rPr lang="tr-TR" dirty="0" smtClean="0"/>
              <a:t> </a:t>
            </a:r>
            <a:r>
              <a:rPr lang="tr-TR" dirty="0" err="1" smtClean="0"/>
              <a:t>method</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6</a:t>
            </a:fld>
            <a:endParaRPr lang="tr-TR"/>
          </a:p>
        </p:txBody>
      </p:sp>
    </p:spTree>
    <p:extLst>
      <p:ext uri="{BB962C8B-B14F-4D97-AF65-F5344CB8AC3E}">
        <p14:creationId xmlns:p14="http://schemas.microsoft.com/office/powerpoint/2010/main" val="8513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Critical </a:t>
            </a:r>
            <a:r>
              <a:rPr lang="tr-TR" dirty="0" err="1" smtClean="0"/>
              <a:t>story</a:t>
            </a:r>
            <a:r>
              <a:rPr lang="tr-TR" dirty="0" smtClean="0"/>
              <a:t> -&gt; </a:t>
            </a:r>
            <a:r>
              <a:rPr lang="tr-TR" dirty="0" err="1" smtClean="0"/>
              <a:t>ground</a:t>
            </a:r>
            <a:r>
              <a:rPr lang="tr-TR" dirty="0" smtClean="0"/>
              <a:t> </a:t>
            </a:r>
            <a:r>
              <a:rPr lang="tr-TR" dirty="0" err="1" smtClean="0"/>
              <a:t>floor</a:t>
            </a:r>
            <a:endParaRPr lang="tr-TR" dirty="0" smtClean="0"/>
          </a:p>
          <a:p>
            <a:r>
              <a:rPr lang="tr-TR" dirty="0" err="1" smtClean="0"/>
              <a:t>Anticipated</a:t>
            </a:r>
            <a:r>
              <a:rPr lang="tr-TR" dirty="0" smtClean="0"/>
              <a:t> : sezilen, beklenen </a:t>
            </a:r>
          </a:p>
          <a:p>
            <a:r>
              <a:rPr lang="tr-TR" dirty="0" err="1" smtClean="0"/>
              <a:t>anticipated</a:t>
            </a:r>
            <a:r>
              <a:rPr lang="tr-TR" baseline="0" dirty="0" smtClean="0"/>
              <a:t> </a:t>
            </a:r>
            <a:r>
              <a:rPr lang="tr-TR" baseline="0" dirty="0" err="1" smtClean="0"/>
              <a:t>deamnd</a:t>
            </a:r>
            <a:r>
              <a:rPr lang="tr-TR" baseline="0" dirty="0" smtClean="0"/>
              <a:t>: muhtemel deprem talebi ile (</a:t>
            </a:r>
            <a:r>
              <a:rPr lang="tr-TR" baseline="0" dirty="0" err="1" smtClean="0"/>
              <a:t>future</a:t>
            </a:r>
            <a:r>
              <a:rPr lang="tr-TR" baseline="0" dirty="0" smtClean="0"/>
              <a:t> </a:t>
            </a:r>
            <a:r>
              <a:rPr lang="tr-TR" baseline="0" dirty="0" err="1" smtClean="0"/>
              <a:t>eqs</a:t>
            </a:r>
            <a:r>
              <a:rPr lang="tr-TR" baseline="0" dirty="0" smtClean="0"/>
              <a:t>)</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7</a:t>
            </a:fld>
            <a:endParaRPr lang="tr-TR"/>
          </a:p>
        </p:txBody>
      </p:sp>
    </p:spTree>
    <p:extLst>
      <p:ext uri="{BB962C8B-B14F-4D97-AF65-F5344CB8AC3E}">
        <p14:creationId xmlns:p14="http://schemas.microsoft.com/office/powerpoint/2010/main" val="136491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smtClean="0">
                <a:solidFill>
                  <a:srgbClr val="FF3300"/>
                </a:solidFill>
              </a:rPr>
              <a:t>EQs</a:t>
            </a:r>
            <a:r>
              <a:rPr lang="en-US" sz="1200" dirty="0" smtClean="0">
                <a:solidFill>
                  <a:srgbClr val="FF3300"/>
                </a:solidFill>
              </a:rPr>
              <a:t> experienced in the past will repeat itself in the future.</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11</a:t>
            </a:fld>
            <a:endParaRPr lang="tr-TR"/>
          </a:p>
        </p:txBody>
      </p:sp>
    </p:spTree>
    <p:extLst>
      <p:ext uri="{BB962C8B-B14F-4D97-AF65-F5344CB8AC3E}">
        <p14:creationId xmlns:p14="http://schemas.microsoft.com/office/powerpoint/2010/main" val="63198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Romanian</a:t>
            </a:r>
            <a:r>
              <a:rPr lang="tr-TR" dirty="0" smtClean="0"/>
              <a:t> </a:t>
            </a:r>
            <a:r>
              <a:rPr lang="tr-TR" dirty="0" err="1" smtClean="0"/>
              <a:t>Seismic</a:t>
            </a:r>
            <a:r>
              <a:rPr lang="tr-TR" dirty="0" smtClean="0"/>
              <a:t> </a:t>
            </a:r>
            <a:r>
              <a:rPr lang="tr-TR" dirty="0" err="1" smtClean="0"/>
              <a:t>code</a:t>
            </a:r>
            <a:r>
              <a:rPr lang="tr-TR" dirty="0" smtClean="0"/>
              <a:t> </a:t>
            </a:r>
            <a:r>
              <a:rPr lang="tr-TR" dirty="0" err="1" smtClean="0"/>
              <a:t>rule</a:t>
            </a:r>
            <a:r>
              <a:rPr lang="tr-TR" dirty="0" smtClean="0"/>
              <a:t> </a:t>
            </a:r>
            <a:r>
              <a:rPr lang="tr-TR" dirty="0" err="1" smtClean="0"/>
              <a:t>this</a:t>
            </a:r>
            <a:r>
              <a:rPr lang="tr-TR" dirty="0" smtClean="0"/>
              <a:t> </a:t>
            </a:r>
            <a:r>
              <a:rPr lang="tr-TR" dirty="0" err="1" smtClean="0"/>
              <a:t>spectra</a:t>
            </a:r>
            <a:endParaRPr lang="en-US" dirty="0"/>
          </a:p>
        </p:txBody>
      </p:sp>
      <p:sp>
        <p:nvSpPr>
          <p:cNvPr id="4" name="Slayt Numarası Yer Tutucusu 3"/>
          <p:cNvSpPr>
            <a:spLocks noGrp="1"/>
          </p:cNvSpPr>
          <p:nvPr>
            <p:ph type="sldNum" sz="quarter" idx="10"/>
          </p:nvPr>
        </p:nvSpPr>
        <p:spPr/>
        <p:txBody>
          <a:bodyPr/>
          <a:lstStyle/>
          <a:p>
            <a:fld id="{341F69AC-48E8-4DAD-B680-10B699FEDED6}" type="slidenum">
              <a:rPr lang="tr-TR" smtClean="0"/>
              <a:t>17</a:t>
            </a:fld>
            <a:endParaRPr lang="tr-TR"/>
          </a:p>
        </p:txBody>
      </p:sp>
    </p:spTree>
    <p:extLst>
      <p:ext uri="{BB962C8B-B14F-4D97-AF65-F5344CB8AC3E}">
        <p14:creationId xmlns:p14="http://schemas.microsoft.com/office/powerpoint/2010/main" val="367384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143000"/>
            <a:ext cx="7851648" cy="15240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2690447"/>
            <a:ext cx="7854696" cy="14605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r>
              <a:rPr lang="en-US" smtClean="0"/>
              <a:t>16.04.2012</a:t>
            </a:r>
            <a:endParaRPr lang="tr-TR"/>
          </a:p>
        </p:txBody>
      </p:sp>
      <p:sp>
        <p:nvSpPr>
          <p:cNvPr id="19" name="Footer Placeholder 18"/>
          <p:cNvSpPr>
            <a:spLocks noGrp="1"/>
          </p:cNvSpPr>
          <p:nvPr>
            <p:ph type="ftr" sz="quarter" idx="11"/>
          </p:nvPr>
        </p:nvSpPr>
        <p:spPr/>
        <p:txBody>
          <a:bodyPr/>
          <a:lstStyle/>
          <a:p>
            <a:r>
              <a:rPr lang="tr-TR" smtClean="0"/>
              <a:t>M Kutanis </a:t>
            </a:r>
            <a:endParaRPr lang="tr-TR"/>
          </a:p>
        </p:txBody>
      </p:sp>
      <p:sp>
        <p:nvSpPr>
          <p:cNvPr id="27" name="Slide Number Placeholder 26"/>
          <p:cNvSpPr>
            <a:spLocks noGrp="1"/>
          </p:cNvSpPr>
          <p:nvPr>
            <p:ph type="sldNum" sz="quarter" idx="12"/>
          </p:nvPr>
        </p:nvSpPr>
        <p:spPr/>
        <p:txBody>
          <a:bodyPr/>
          <a:lstStyle/>
          <a:p>
            <a:fld id="{5555C7CF-2708-4AA8-AC1B-B9EFDD530CBF}"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r>
              <a:rPr lang="en-US" smtClean="0"/>
              <a:t>16.04.2012</a:t>
            </a:r>
            <a:endParaRPr lang="tr-TR"/>
          </a:p>
        </p:txBody>
      </p:sp>
      <p:sp>
        <p:nvSpPr>
          <p:cNvPr id="5" name="Footer Placeholder 4"/>
          <p:cNvSpPr>
            <a:spLocks noGrp="1"/>
          </p:cNvSpPr>
          <p:nvPr>
            <p:ph type="ftr" sz="quarter" idx="11"/>
          </p:nvPr>
        </p:nvSpPr>
        <p:spPr/>
        <p:txBody>
          <a:bodyPr/>
          <a:lstStyle/>
          <a:p>
            <a:r>
              <a:rPr lang="tr-TR" smtClean="0"/>
              <a:t>M Kutanis </a:t>
            </a:r>
            <a:endParaRPr lang="tr-TR"/>
          </a:p>
        </p:txBody>
      </p:sp>
      <p:sp>
        <p:nvSpPr>
          <p:cNvPr id="6" name="Slide Number Placeholder 5"/>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1"/>
            <a:ext cx="2057400" cy="4343136"/>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762001"/>
            <a:ext cx="6019800" cy="434313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r>
              <a:rPr lang="en-US" smtClean="0"/>
              <a:t>16.04.2012</a:t>
            </a:r>
            <a:endParaRPr lang="tr-TR"/>
          </a:p>
        </p:txBody>
      </p:sp>
      <p:sp>
        <p:nvSpPr>
          <p:cNvPr id="5" name="Footer Placeholder 4"/>
          <p:cNvSpPr>
            <a:spLocks noGrp="1"/>
          </p:cNvSpPr>
          <p:nvPr>
            <p:ph type="ftr" sz="quarter" idx="11"/>
          </p:nvPr>
        </p:nvSpPr>
        <p:spPr/>
        <p:txBody>
          <a:bodyPr/>
          <a:lstStyle/>
          <a:p>
            <a:r>
              <a:rPr lang="tr-TR" smtClean="0"/>
              <a:t>M Kutanis </a:t>
            </a:r>
            <a:endParaRPr lang="tr-TR"/>
          </a:p>
        </p:txBody>
      </p:sp>
      <p:sp>
        <p:nvSpPr>
          <p:cNvPr id="6" name="Slide Number Placeholder 5"/>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11560" y="481236"/>
            <a:ext cx="8352928" cy="804180"/>
          </a:xfrm>
        </p:spPr>
        <p:txBody>
          <a:bodyPr/>
          <a:lstStyle>
            <a:lvl1pPr>
              <a:defRPr b="1">
                <a:solidFill>
                  <a:schemeClr val="tx1"/>
                </a:solidFill>
                <a:effectLst>
                  <a:outerShdw blurRad="38100" dist="38100" dir="2700000" algn="tl">
                    <a:srgbClr val="000000">
                      <a:alpha val="43137"/>
                    </a:srgbClr>
                  </a:outerShdw>
                </a:effectLst>
              </a:defRPr>
            </a:lvl1pPr>
          </a:lstStyle>
          <a:p>
            <a:r>
              <a:rPr kumimoji="0" lang="tr-TR" dirty="0" smtClean="0"/>
              <a:t>Asıl başlık stili için tıklatın</a:t>
            </a:r>
            <a:endParaRPr kumimoji="0" lang="en-US" dirty="0"/>
          </a:p>
        </p:txBody>
      </p:sp>
      <p:sp>
        <p:nvSpPr>
          <p:cNvPr id="3" name="Content Placeholder 2"/>
          <p:cNvSpPr>
            <a:spLocks noGrp="1"/>
          </p:cNvSpPr>
          <p:nvPr>
            <p:ph idx="1"/>
          </p:nvPr>
        </p:nvSpPr>
        <p:spPr>
          <a:xfrm>
            <a:off x="611560" y="1417340"/>
            <a:ext cx="8352928" cy="38531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a:xfrm>
            <a:off x="611560" y="5296959"/>
            <a:ext cx="2133600" cy="304271"/>
          </a:xfrm>
        </p:spPr>
        <p:txBody>
          <a:bodyPr/>
          <a:lstStyle/>
          <a:p>
            <a:r>
              <a:rPr lang="en-US" smtClean="0"/>
              <a:t>16.04.2012</a:t>
            </a:r>
            <a:endParaRPr lang="tr-TR"/>
          </a:p>
        </p:txBody>
      </p:sp>
      <p:sp>
        <p:nvSpPr>
          <p:cNvPr id="5" name="Footer Placeholder 4"/>
          <p:cNvSpPr>
            <a:spLocks noGrp="1"/>
          </p:cNvSpPr>
          <p:nvPr>
            <p:ph type="ftr" sz="quarter" idx="11"/>
          </p:nvPr>
        </p:nvSpPr>
        <p:spPr>
          <a:xfrm>
            <a:off x="3523456" y="5296959"/>
            <a:ext cx="3352800" cy="304271"/>
          </a:xfrm>
        </p:spPr>
        <p:txBody>
          <a:bodyPr/>
          <a:lstStyle/>
          <a:p>
            <a:pPr algn="ctr"/>
            <a:r>
              <a:rPr lang="tr-TR" dirty="0" smtClean="0"/>
              <a:t>M </a:t>
            </a:r>
            <a:r>
              <a:rPr lang="tr-TR" dirty="0" err="1" smtClean="0"/>
              <a:t>Kutanis</a:t>
            </a:r>
            <a:r>
              <a:rPr lang="tr-TR" dirty="0" smtClean="0"/>
              <a:t> </a:t>
            </a:r>
            <a:endParaRPr lang="tr-TR" dirty="0"/>
          </a:p>
        </p:txBody>
      </p:sp>
      <p:sp>
        <p:nvSpPr>
          <p:cNvPr id="6" name="Slide Number Placeholder 5"/>
          <p:cNvSpPr>
            <a:spLocks noGrp="1"/>
          </p:cNvSpPr>
          <p:nvPr>
            <p:ph type="sldNum" sz="quarter" idx="12"/>
          </p:nvPr>
        </p:nvSpPr>
        <p:spPr>
          <a:xfrm>
            <a:off x="8202488" y="5296959"/>
            <a:ext cx="762000" cy="304271"/>
          </a:xfrm>
        </p:spPr>
        <p:txBody>
          <a:bodyPr/>
          <a:lstStyle/>
          <a:p>
            <a:fld id="{5555C7CF-2708-4AA8-AC1B-B9EFDD530CB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097280"/>
            <a:ext cx="7772400" cy="113538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253887"/>
            <a:ext cx="7772400" cy="1258093"/>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r>
              <a:rPr lang="en-US" smtClean="0"/>
              <a:t>16.04.2012</a:t>
            </a:r>
            <a:endParaRPr lang="tr-TR"/>
          </a:p>
        </p:txBody>
      </p:sp>
      <p:sp>
        <p:nvSpPr>
          <p:cNvPr id="5" name="Footer Placeholder 4"/>
          <p:cNvSpPr>
            <a:spLocks noGrp="1"/>
          </p:cNvSpPr>
          <p:nvPr>
            <p:ph type="ftr" sz="quarter" idx="11"/>
          </p:nvPr>
        </p:nvSpPr>
        <p:spPr/>
        <p:txBody>
          <a:bodyPr/>
          <a:lstStyle/>
          <a:p>
            <a:r>
              <a:rPr lang="tr-TR" smtClean="0"/>
              <a:t>M Kutanis </a:t>
            </a:r>
            <a:endParaRPr lang="tr-TR"/>
          </a:p>
        </p:txBody>
      </p:sp>
      <p:sp>
        <p:nvSpPr>
          <p:cNvPr id="6" name="Slide Number Placeholder 5"/>
          <p:cNvSpPr>
            <a:spLocks noGrp="1"/>
          </p:cNvSpPr>
          <p:nvPr>
            <p:ph type="sldNum" sz="quarter" idx="12"/>
          </p:nvPr>
        </p:nvSpPr>
        <p:spPr/>
        <p:txBody>
          <a:bodyPr/>
          <a:lstStyle/>
          <a:p>
            <a:fld id="{5555C7CF-2708-4AA8-AC1B-B9EFDD530CBF}"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600071"/>
            <a:ext cx="4038600" cy="369570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r>
              <a:rPr lang="en-US" smtClean="0"/>
              <a:t>16.04.2012</a:t>
            </a:r>
            <a:endParaRPr lang="tr-TR"/>
          </a:p>
        </p:txBody>
      </p:sp>
      <p:sp>
        <p:nvSpPr>
          <p:cNvPr id="6" name="Footer Placeholder 5"/>
          <p:cNvSpPr>
            <a:spLocks noGrp="1"/>
          </p:cNvSpPr>
          <p:nvPr>
            <p:ph type="ftr" sz="quarter" idx="11"/>
          </p:nvPr>
        </p:nvSpPr>
        <p:spPr/>
        <p:txBody>
          <a:bodyPr/>
          <a:lstStyle/>
          <a:p>
            <a:r>
              <a:rPr lang="tr-TR" smtClean="0"/>
              <a:t>M Kutanis </a:t>
            </a:r>
            <a:endParaRPr lang="tr-TR"/>
          </a:p>
        </p:txBody>
      </p:sp>
      <p:sp>
        <p:nvSpPr>
          <p:cNvPr id="7" name="Slide Number Placeholder 6"/>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546040"/>
            <a:ext cx="4040188" cy="549460"/>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7" y="1549798"/>
            <a:ext cx="4041775" cy="54570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095500"/>
            <a:ext cx="4040188"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7" y="2095500"/>
            <a:ext cx="4041775" cy="320476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r>
              <a:rPr lang="en-US" smtClean="0"/>
              <a:t>16.04.2012</a:t>
            </a:r>
            <a:endParaRPr lang="tr-TR"/>
          </a:p>
        </p:txBody>
      </p:sp>
      <p:sp>
        <p:nvSpPr>
          <p:cNvPr id="8" name="Footer Placeholder 7"/>
          <p:cNvSpPr>
            <a:spLocks noGrp="1"/>
          </p:cNvSpPr>
          <p:nvPr>
            <p:ph type="ftr" sz="quarter" idx="11"/>
          </p:nvPr>
        </p:nvSpPr>
        <p:spPr/>
        <p:txBody>
          <a:bodyPr/>
          <a:lstStyle/>
          <a:p>
            <a:r>
              <a:rPr lang="tr-TR" smtClean="0"/>
              <a:t>M Kutanis </a:t>
            </a:r>
            <a:endParaRPr lang="tr-TR"/>
          </a:p>
        </p:txBody>
      </p:sp>
      <p:sp>
        <p:nvSpPr>
          <p:cNvPr id="9" name="Slide Number Placeholder 8"/>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305800" cy="9525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r>
              <a:rPr lang="en-US" smtClean="0"/>
              <a:t>16.04.2012</a:t>
            </a:r>
            <a:endParaRPr lang="tr-TR"/>
          </a:p>
        </p:txBody>
      </p:sp>
      <p:sp>
        <p:nvSpPr>
          <p:cNvPr id="4" name="Footer Placeholder 3"/>
          <p:cNvSpPr>
            <a:spLocks noGrp="1"/>
          </p:cNvSpPr>
          <p:nvPr>
            <p:ph type="ftr" sz="quarter" idx="11"/>
          </p:nvPr>
        </p:nvSpPr>
        <p:spPr/>
        <p:txBody>
          <a:bodyPr/>
          <a:lstStyle/>
          <a:p>
            <a:r>
              <a:rPr lang="tr-TR" smtClean="0"/>
              <a:t>M Kutanis </a:t>
            </a:r>
            <a:endParaRPr lang="tr-TR"/>
          </a:p>
        </p:txBody>
      </p:sp>
      <p:sp>
        <p:nvSpPr>
          <p:cNvPr id="5" name="Slide Number Placeholder 4"/>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16.04.2012</a:t>
            </a:r>
            <a:endParaRPr lang="tr-TR"/>
          </a:p>
        </p:txBody>
      </p:sp>
      <p:sp>
        <p:nvSpPr>
          <p:cNvPr id="3" name="Footer Placeholder 2"/>
          <p:cNvSpPr>
            <a:spLocks noGrp="1"/>
          </p:cNvSpPr>
          <p:nvPr>
            <p:ph type="ftr" sz="quarter" idx="11"/>
          </p:nvPr>
        </p:nvSpPr>
        <p:spPr/>
        <p:txBody>
          <a:bodyPr/>
          <a:lstStyle/>
          <a:p>
            <a:r>
              <a:rPr lang="tr-TR" smtClean="0"/>
              <a:t>M Kutanis </a:t>
            </a:r>
            <a:endParaRPr lang="tr-TR"/>
          </a:p>
        </p:txBody>
      </p:sp>
      <p:sp>
        <p:nvSpPr>
          <p:cNvPr id="4" name="Slide Number Placeholder 3"/>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6"/>
            <a:ext cx="2743200" cy="968376"/>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397000"/>
            <a:ext cx="27432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397000"/>
            <a:ext cx="5111750" cy="3810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r>
              <a:rPr lang="en-US" smtClean="0"/>
              <a:t>16.04.2012</a:t>
            </a:r>
            <a:endParaRPr lang="tr-TR"/>
          </a:p>
        </p:txBody>
      </p:sp>
      <p:sp>
        <p:nvSpPr>
          <p:cNvPr id="6" name="Footer Placeholder 5"/>
          <p:cNvSpPr>
            <a:spLocks noGrp="1"/>
          </p:cNvSpPr>
          <p:nvPr>
            <p:ph type="ftr" sz="quarter" idx="11"/>
          </p:nvPr>
        </p:nvSpPr>
        <p:spPr/>
        <p:txBody>
          <a:bodyPr/>
          <a:lstStyle/>
          <a:p>
            <a:r>
              <a:rPr lang="tr-TR" smtClean="0"/>
              <a:t>M Kutanis </a:t>
            </a:r>
            <a:endParaRPr lang="tr-TR"/>
          </a:p>
        </p:txBody>
      </p:sp>
      <p:sp>
        <p:nvSpPr>
          <p:cNvPr id="7" name="Slide Number Placeholder 6"/>
          <p:cNvSpPr>
            <a:spLocks noGrp="1"/>
          </p:cNvSpPr>
          <p:nvPr>
            <p:ph type="sldNum" sz="quarter" idx="12"/>
          </p:nvPr>
        </p:nvSpPr>
        <p:spPr/>
        <p:txBody>
          <a:bodyPr/>
          <a:lstStyle/>
          <a:p>
            <a:fld id="{5555C7CF-2708-4AA8-AC1B-B9EFDD530CB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923398"/>
            <a:ext cx="5257800" cy="34290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466474"/>
            <a:ext cx="155448" cy="12954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980830"/>
            <a:ext cx="2212848" cy="131885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357321"/>
            <a:ext cx="2209800" cy="181610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r>
              <a:rPr lang="en-US" smtClean="0"/>
              <a:t>16.04.2012</a:t>
            </a:r>
            <a:endParaRPr lang="tr-TR"/>
          </a:p>
        </p:txBody>
      </p:sp>
      <p:sp>
        <p:nvSpPr>
          <p:cNvPr id="6" name="Footer Placeholder 5"/>
          <p:cNvSpPr>
            <a:spLocks noGrp="1"/>
          </p:cNvSpPr>
          <p:nvPr>
            <p:ph type="ftr" sz="quarter" idx="11"/>
          </p:nvPr>
        </p:nvSpPr>
        <p:spPr/>
        <p:txBody>
          <a:bodyPr/>
          <a:lstStyle/>
          <a:p>
            <a:r>
              <a:rPr lang="tr-TR" smtClean="0"/>
              <a:t>M Kutanis </a:t>
            </a:r>
            <a:endParaRPr lang="tr-TR"/>
          </a:p>
        </p:txBody>
      </p:sp>
      <p:sp>
        <p:nvSpPr>
          <p:cNvPr id="7" name="Slide Number Placeholder 6"/>
          <p:cNvSpPr>
            <a:spLocks noGrp="1"/>
          </p:cNvSpPr>
          <p:nvPr>
            <p:ph type="sldNum" sz="quarter" idx="12"/>
          </p:nvPr>
        </p:nvSpPr>
        <p:spPr>
          <a:xfrm>
            <a:off x="8077200" y="5296959"/>
            <a:ext cx="609600" cy="304271"/>
          </a:xfrm>
        </p:spPr>
        <p:txBody>
          <a:bodyPr/>
          <a:lstStyle/>
          <a:p>
            <a:fld id="{5555C7CF-2708-4AA8-AC1B-B9EFDD530CBF}" type="slidenum">
              <a:rPr lang="tr-TR" smtClean="0"/>
              <a:t>‹#›</a:t>
            </a:fld>
            <a:endParaRPr lang="tr-TR"/>
          </a:p>
        </p:txBody>
      </p:sp>
      <p:sp>
        <p:nvSpPr>
          <p:cNvPr id="3" name="Picture Placeholder 2"/>
          <p:cNvSpPr>
            <a:spLocks noGrp="1"/>
          </p:cNvSpPr>
          <p:nvPr>
            <p:ph type="pic" idx="1"/>
          </p:nvPr>
        </p:nvSpPr>
        <p:spPr>
          <a:xfrm rot="420000">
            <a:off x="3485793" y="999598"/>
            <a:ext cx="4617720" cy="327660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4847167"/>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5183188"/>
            <a:ext cx="4762500" cy="5318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8678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953"/>
            <a:ext cx="4762500" cy="5318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51520" y="137198"/>
            <a:ext cx="8712968" cy="804180"/>
          </a:xfrm>
          <a:prstGeom prst="rect">
            <a:avLst/>
          </a:prstGeom>
        </p:spPr>
        <p:txBody>
          <a:bodyPr vert="horz" lIns="0" rIns="0" bIns="0" anchor="b">
            <a:normAutofit/>
          </a:bodyPr>
          <a:lstStyle/>
          <a:p>
            <a:r>
              <a:rPr kumimoji="0" lang="tr-TR" dirty="0" smtClean="0"/>
              <a:t>Asıl başlık stili için tıklatın</a:t>
            </a:r>
            <a:endParaRPr kumimoji="0" lang="en-US" dirty="0"/>
          </a:p>
        </p:txBody>
      </p:sp>
      <p:sp>
        <p:nvSpPr>
          <p:cNvPr id="30" name="Text Placeholder 29"/>
          <p:cNvSpPr>
            <a:spLocks noGrp="1"/>
          </p:cNvSpPr>
          <p:nvPr>
            <p:ph type="body" idx="1"/>
          </p:nvPr>
        </p:nvSpPr>
        <p:spPr>
          <a:xfrm>
            <a:off x="251520" y="1017296"/>
            <a:ext cx="8712968" cy="4253204"/>
          </a:xfrm>
          <a:prstGeom prst="rect">
            <a:avLst/>
          </a:prstGeom>
        </p:spPr>
        <p:txBody>
          <a:bodyPr vert="horz">
            <a:normAutofit/>
          </a:bodyPr>
          <a:lstStyle/>
          <a:p>
            <a:pPr lvl="0" eaLnBrk="1" latinLnBrk="0" hangingPunct="1"/>
            <a:r>
              <a:rPr kumimoji="0" lang="tr-TR" dirty="0" smtClean="0"/>
              <a:t>Asıl metin stillerini düzenlemek için tıklatın</a:t>
            </a:r>
          </a:p>
          <a:p>
            <a:pPr lvl="1" eaLnBrk="1" latinLnBrk="0" hangingPunct="1"/>
            <a:r>
              <a:rPr kumimoji="0" lang="tr-TR" dirty="0" smtClean="0"/>
              <a:t>İkinci düzey</a:t>
            </a:r>
          </a:p>
          <a:p>
            <a:pPr lvl="2" eaLnBrk="1" latinLnBrk="0" hangingPunct="1"/>
            <a:r>
              <a:rPr kumimoji="0" lang="tr-TR" dirty="0" smtClean="0"/>
              <a:t>Üçüncü düzey</a:t>
            </a:r>
          </a:p>
          <a:p>
            <a:pPr lvl="3" eaLnBrk="1" latinLnBrk="0" hangingPunct="1"/>
            <a:r>
              <a:rPr kumimoji="0" lang="tr-TR" dirty="0" smtClean="0"/>
              <a:t>Dördüncü düzey</a:t>
            </a:r>
          </a:p>
          <a:p>
            <a:pPr lvl="4" eaLnBrk="1" latinLnBrk="0" hangingPunct="1"/>
            <a:r>
              <a:rPr kumimoji="0" lang="tr-TR" dirty="0" smtClean="0"/>
              <a:t>Beşinci düzey</a:t>
            </a:r>
            <a:endParaRPr kumimoji="0" lang="en-US" dirty="0"/>
          </a:p>
        </p:txBody>
      </p:sp>
      <p:sp>
        <p:nvSpPr>
          <p:cNvPr id="10" name="Date Placeholder 9"/>
          <p:cNvSpPr>
            <a:spLocks noGrp="1"/>
          </p:cNvSpPr>
          <p:nvPr>
            <p:ph type="dt" sz="half" idx="2"/>
          </p:nvPr>
        </p:nvSpPr>
        <p:spPr>
          <a:xfrm>
            <a:off x="251520" y="5296959"/>
            <a:ext cx="21336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16.04.2012</a:t>
            </a:r>
            <a:endParaRPr lang="tr-TR"/>
          </a:p>
        </p:txBody>
      </p:sp>
      <p:sp>
        <p:nvSpPr>
          <p:cNvPr id="22" name="Footer Placeholder 21"/>
          <p:cNvSpPr>
            <a:spLocks noGrp="1"/>
          </p:cNvSpPr>
          <p:nvPr>
            <p:ph type="ftr" sz="quarter" idx="3"/>
          </p:nvPr>
        </p:nvSpPr>
        <p:spPr>
          <a:xfrm>
            <a:off x="2667000" y="5296959"/>
            <a:ext cx="3352800" cy="304271"/>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tr-TR" dirty="0" smtClean="0"/>
              <a:t>M Kutanis, Sakarya </a:t>
            </a:r>
            <a:r>
              <a:rPr lang="tr-TR" dirty="0" err="1" smtClean="0"/>
              <a:t>University</a:t>
            </a:r>
            <a:r>
              <a:rPr lang="tr-TR" dirty="0" smtClean="0"/>
              <a:t>-TÜRKİYE </a:t>
            </a:r>
            <a:endParaRPr lang="tr-TR" dirty="0"/>
          </a:p>
        </p:txBody>
      </p:sp>
      <p:sp>
        <p:nvSpPr>
          <p:cNvPr id="18" name="Slide Number Placeholder 17"/>
          <p:cNvSpPr>
            <a:spLocks noGrp="1"/>
          </p:cNvSpPr>
          <p:nvPr>
            <p:ph type="sldNum" sz="quarter" idx="4"/>
          </p:nvPr>
        </p:nvSpPr>
        <p:spPr>
          <a:xfrm>
            <a:off x="7924800" y="5296959"/>
            <a:ext cx="762000" cy="304271"/>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55C7CF-2708-4AA8-AC1B-B9EFDD530CBF}" type="slidenum">
              <a:rPr lang="tr-TR" smtClean="0"/>
              <a:t>‹#›</a:t>
            </a:fld>
            <a:endParaRPr lang="tr-TR"/>
          </a:p>
        </p:txBody>
      </p:sp>
      <p:grpSp>
        <p:nvGrpSpPr>
          <p:cNvPr id="2" name="Group 1"/>
          <p:cNvGrpSpPr/>
          <p:nvPr/>
        </p:nvGrpSpPr>
        <p:grpSpPr>
          <a:xfrm>
            <a:off x="-18980" y="157453"/>
            <a:ext cx="9180548" cy="54102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849388"/>
            <a:ext cx="7992888" cy="3240360"/>
          </a:xfrm>
        </p:spPr>
        <p:txBody>
          <a:bodyPr>
            <a:noAutofit/>
          </a:bodyPr>
          <a:lstStyle/>
          <a:p>
            <a:r>
              <a:rPr lang="en-US" sz="4400" dirty="0"/>
              <a:t>Pre-Earthquake Preliminary Seismic Safety Assessment: </a:t>
            </a:r>
            <a:r>
              <a:rPr lang="en-US" sz="4400" b="0" i="1" dirty="0" smtClean="0">
                <a:solidFill>
                  <a:schemeClr val="tx1"/>
                </a:solidFill>
                <a:latin typeface="Times New Roman" pitchFamily="18" charset="0"/>
                <a:cs typeface="Times New Roman" pitchFamily="18" charset="0"/>
              </a:rPr>
              <a:t>Timisoara </a:t>
            </a:r>
            <a:r>
              <a:rPr lang="en-US" sz="4400" b="0" i="1" dirty="0">
                <a:solidFill>
                  <a:schemeClr val="tx1"/>
                </a:solidFill>
                <a:latin typeface="Times New Roman" pitchFamily="18" charset="0"/>
                <a:cs typeface="Times New Roman" pitchFamily="18" charset="0"/>
              </a:rPr>
              <a:t>Case </a:t>
            </a:r>
            <a:r>
              <a:rPr lang="en-US" sz="4400" b="0" i="1" dirty="0" smtClean="0">
                <a:solidFill>
                  <a:schemeClr val="tx1"/>
                </a:solidFill>
                <a:latin typeface="Times New Roman" pitchFamily="18" charset="0"/>
                <a:cs typeface="Times New Roman" pitchFamily="18" charset="0"/>
              </a:rPr>
              <a:t>Study</a:t>
            </a:r>
            <a:r>
              <a:rPr lang="tr-TR" sz="4400" dirty="0" smtClean="0"/>
              <a:t/>
            </a:r>
            <a:br>
              <a:rPr lang="tr-TR" sz="4400" dirty="0" smtClean="0"/>
            </a:br>
            <a:r>
              <a:rPr lang="tr-TR" sz="4800" dirty="0" smtClean="0"/>
              <a:t/>
            </a:r>
            <a:br>
              <a:rPr lang="tr-TR" sz="4800" dirty="0" smtClean="0"/>
            </a:br>
            <a:r>
              <a:rPr lang="tr-TR" sz="2400" dirty="0" smtClean="0">
                <a:solidFill>
                  <a:schemeClr val="tx1"/>
                </a:solidFill>
              </a:rPr>
              <a:t>Mustafa Kutanis, Sakarya </a:t>
            </a:r>
            <a:r>
              <a:rPr lang="en-US" sz="2400" dirty="0" smtClean="0">
                <a:solidFill>
                  <a:schemeClr val="tx1"/>
                </a:solidFill>
              </a:rPr>
              <a:t>University</a:t>
            </a:r>
            <a:r>
              <a:rPr lang="tr-TR" sz="2400" dirty="0" smtClean="0">
                <a:solidFill>
                  <a:schemeClr val="tx1"/>
                </a:solidFill>
              </a:rPr>
              <a:t>, TR</a:t>
            </a:r>
            <a:endParaRPr lang="tr-TR" sz="2400" dirty="0">
              <a:solidFill>
                <a:schemeClr val="tx1"/>
              </a:solidFill>
            </a:endParaRPr>
          </a:p>
        </p:txBody>
      </p:sp>
      <p:sp>
        <p:nvSpPr>
          <p:cNvPr id="3" name="Alt Başlık 2"/>
          <p:cNvSpPr>
            <a:spLocks noGrp="1"/>
          </p:cNvSpPr>
          <p:nvPr>
            <p:ph type="subTitle" idx="1"/>
          </p:nvPr>
        </p:nvSpPr>
        <p:spPr>
          <a:xfrm>
            <a:off x="467544" y="481236"/>
            <a:ext cx="8064896" cy="1460500"/>
          </a:xfrm>
        </p:spPr>
        <p:txBody>
          <a:bodyPr>
            <a:no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IMPROV</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NG THE QUAL</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TY OF </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SUBURBAN BU</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LD</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NG STOCKS</a:t>
            </a:r>
            <a:endParaRPr lang="tr-TR"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tr-TR" sz="2000" b="1" dirty="0">
                <a:effectLst>
                  <a:outerShdw blurRad="38100" dist="38100" dir="2700000" algn="tl">
                    <a:srgbClr val="000000">
                      <a:alpha val="43137"/>
                    </a:srgbClr>
                  </a:outerShdw>
                </a:effectLst>
                <a:latin typeface="Times New Roman" pitchFamily="18" charset="0"/>
                <a:cs typeface="Times New Roman" pitchFamily="18" charset="0"/>
              </a:rPr>
              <a:t>COST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ACT</a:t>
            </a:r>
            <a:r>
              <a:rPr lang="tr-TR" sz="2000" b="1" dirty="0">
                <a:effectLst>
                  <a:outerShdw blurRad="38100" dist="38100" dir="2700000" algn="tl">
                    <a:srgbClr val="000000">
                      <a:alpha val="43137"/>
                    </a:srgbClr>
                  </a:outerShdw>
                </a:effectLst>
                <a:latin typeface="Times New Roman" pitchFamily="18" charset="0"/>
                <a:cs typeface="Times New Roman" pitchFamily="18" charset="0"/>
              </a:rPr>
              <a:t>I</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ON TU0701  </a:t>
            </a:r>
            <a:endParaRPr lang="tr-TR" sz="2000" b="1" dirty="0">
              <a:effectLst>
                <a:outerShdw blurRad="38100" dist="38100" dir="2700000" algn="tl">
                  <a:srgbClr val="000000">
                    <a:alpha val="43137"/>
                  </a:srgbClr>
                </a:outerShdw>
              </a:effectLst>
              <a:latin typeface="Times New Roman" pitchFamily="18" charset="0"/>
              <a:cs typeface="Times New Roman" pitchFamily="18" charset="0"/>
            </a:endParaRPr>
          </a:p>
          <a:p>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INTERNATIONAL FINAL CONFERENCE</a:t>
            </a:r>
          </a:p>
          <a:p>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20</a:t>
            </a:r>
            <a:r>
              <a:rPr lang="tr-TR" sz="2000" b="1"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-21</a:t>
            </a:r>
            <a:r>
              <a:rPr lang="tr-TR" sz="2000" b="1"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tr-TR" sz="2000" b="1" dirty="0" smtClean="0">
                <a:effectLst>
                  <a:outerShdw blurRad="38100" dist="38100" dir="2700000" algn="tl">
                    <a:srgbClr val="000000">
                      <a:alpha val="43137"/>
                    </a:srgbClr>
                  </a:outerShdw>
                </a:effectLst>
                <a:latin typeface="Times New Roman" pitchFamily="18" charset="0"/>
                <a:cs typeface="Times New Roman" pitchFamily="18" charset="0"/>
              </a:rPr>
              <a:t> April 2012</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8941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TIMISOARA CASE STUDY</a:t>
            </a:r>
            <a:endParaRPr lang="en-US" dirty="0"/>
          </a:p>
        </p:txBody>
      </p:sp>
      <p:sp>
        <p:nvSpPr>
          <p:cNvPr id="3" name="İçerik Yer Tutucusu 2"/>
          <p:cNvSpPr>
            <a:spLocks noGrp="1"/>
          </p:cNvSpPr>
          <p:nvPr>
            <p:ph idx="1"/>
          </p:nvPr>
        </p:nvSpPr>
        <p:spPr/>
        <p:txBody>
          <a:bodyPr>
            <a:normAutofit/>
          </a:bodyPr>
          <a:lstStyle/>
          <a:p>
            <a:pPr marL="484632" indent="-457200"/>
            <a:r>
              <a:rPr lang="tr-TR" dirty="0" err="1" smtClean="0"/>
              <a:t>Seismicity</a:t>
            </a:r>
            <a:r>
              <a:rPr lang="tr-TR" dirty="0" smtClean="0"/>
              <a:t> </a:t>
            </a:r>
            <a:r>
              <a:rPr lang="tr-TR" dirty="0" err="1" smtClean="0"/>
              <a:t>study</a:t>
            </a:r>
            <a:endParaRPr lang="tr-TR" dirty="0"/>
          </a:p>
          <a:p>
            <a:pPr marL="484632" indent="-457200"/>
            <a:r>
              <a:rPr lang="tr-TR" dirty="0" err="1"/>
              <a:t>Geotecnical</a:t>
            </a:r>
            <a:r>
              <a:rPr lang="tr-TR" dirty="0"/>
              <a:t> </a:t>
            </a:r>
            <a:r>
              <a:rPr lang="tr-TR" dirty="0" err="1"/>
              <a:t>Investigation</a:t>
            </a:r>
            <a:endParaRPr lang="tr-TR" dirty="0"/>
          </a:p>
          <a:p>
            <a:pPr marL="484632" indent="-457200"/>
            <a:r>
              <a:rPr lang="tr-TR" dirty="0" err="1"/>
              <a:t>Earthquake</a:t>
            </a:r>
            <a:r>
              <a:rPr lang="tr-TR" dirty="0"/>
              <a:t> </a:t>
            </a:r>
            <a:r>
              <a:rPr lang="tr-TR" dirty="0" err="1" smtClean="0"/>
              <a:t>demand</a:t>
            </a:r>
            <a:r>
              <a:rPr lang="tr-TR" dirty="0" smtClean="0"/>
              <a:t> </a:t>
            </a:r>
            <a:r>
              <a:rPr lang="tr-TR" dirty="0" err="1" smtClean="0"/>
              <a:t>determination</a:t>
            </a:r>
            <a:endParaRPr lang="tr-TR" dirty="0"/>
          </a:p>
          <a:p>
            <a:pPr marL="484632" indent="-457200"/>
            <a:r>
              <a:rPr lang="tr-TR" dirty="0" err="1" smtClean="0"/>
              <a:t>Investigation</a:t>
            </a:r>
            <a:r>
              <a:rPr lang="tr-TR" dirty="0" smtClean="0"/>
              <a:t> on </a:t>
            </a:r>
            <a:r>
              <a:rPr lang="tr-TR" dirty="0" err="1" smtClean="0"/>
              <a:t>the</a:t>
            </a:r>
            <a:r>
              <a:rPr lang="tr-TR" dirty="0" smtClean="0"/>
              <a:t> </a:t>
            </a:r>
            <a:r>
              <a:rPr lang="tr-TR" dirty="0" err="1" smtClean="0"/>
              <a:t>case</a:t>
            </a:r>
            <a:r>
              <a:rPr lang="tr-TR" dirty="0" smtClean="0"/>
              <a:t> </a:t>
            </a:r>
            <a:r>
              <a:rPr lang="tr-TR" dirty="0" err="1" smtClean="0"/>
              <a:t>study</a:t>
            </a:r>
            <a:r>
              <a:rPr lang="tr-TR" dirty="0" smtClean="0"/>
              <a:t> </a:t>
            </a:r>
            <a:r>
              <a:rPr lang="tr-TR" dirty="0" err="1" smtClean="0"/>
              <a:t>building</a:t>
            </a:r>
            <a:endParaRPr lang="tr-TR" dirty="0"/>
          </a:p>
          <a:p>
            <a:pPr marL="484632" indent="-457200"/>
            <a:r>
              <a:rPr lang="tr-TR" dirty="0"/>
              <a:t>P25 ver.2 </a:t>
            </a:r>
            <a:r>
              <a:rPr lang="tr-TR" dirty="0" smtClean="0"/>
              <a:t>Application</a:t>
            </a:r>
            <a:endParaRPr lang="tr-TR" dirty="0"/>
          </a:p>
          <a:p>
            <a:pPr marL="484632" indent="-457200"/>
            <a:r>
              <a:rPr lang="tr-TR" dirty="0" err="1"/>
              <a:t>Discussion</a:t>
            </a: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10</a:t>
            </a:fld>
            <a:endParaRPr lang="tr-TR"/>
          </a:p>
        </p:txBody>
      </p:sp>
    </p:spTree>
    <p:extLst>
      <p:ext uri="{BB962C8B-B14F-4D97-AF65-F5344CB8AC3E}">
        <p14:creationId xmlns:p14="http://schemas.microsoft.com/office/powerpoint/2010/main" val="3468403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Seismicity</a:t>
            </a:r>
            <a:r>
              <a:rPr lang="tr-TR" dirty="0" smtClean="0"/>
              <a:t> </a:t>
            </a:r>
            <a:endParaRPr lang="en-US" sz="2000" dirty="0"/>
          </a:p>
        </p:txBody>
      </p:sp>
      <p:sp>
        <p:nvSpPr>
          <p:cNvPr id="3" name="İçerik Yer Tutucusu 2"/>
          <p:cNvSpPr>
            <a:spLocks noGrp="1"/>
          </p:cNvSpPr>
          <p:nvPr>
            <p:ph idx="1"/>
          </p:nvPr>
        </p:nvSpPr>
        <p:spPr/>
        <p:txBody>
          <a:bodyPr>
            <a:normAutofit fontScale="92500" lnSpcReduction="20000"/>
          </a:bodyPr>
          <a:lstStyle/>
          <a:p>
            <a:r>
              <a:rPr lang="tr-TR" dirty="0" err="1" smtClean="0">
                <a:latin typeface="+mj-lt"/>
              </a:rPr>
              <a:t>In</a:t>
            </a:r>
            <a:r>
              <a:rPr lang="tr-TR" dirty="0" smtClean="0">
                <a:latin typeface="+mj-lt"/>
              </a:rPr>
              <a:t> </a:t>
            </a:r>
            <a:r>
              <a:rPr lang="tr-TR" dirty="0" err="1" smtClean="0">
                <a:latin typeface="+mj-lt"/>
              </a:rPr>
              <a:t>the</a:t>
            </a:r>
            <a:r>
              <a:rPr lang="tr-TR" dirty="0" smtClean="0">
                <a:latin typeface="+mj-lt"/>
              </a:rPr>
              <a:t> </a:t>
            </a:r>
            <a:r>
              <a:rPr lang="en-US" dirty="0" smtClean="0">
                <a:latin typeface="+mj-lt"/>
              </a:rPr>
              <a:t>Romanian territory</a:t>
            </a:r>
            <a:r>
              <a:rPr lang="tr-TR" dirty="0" smtClean="0">
                <a:latin typeface="+mj-lt"/>
              </a:rPr>
              <a:t>, </a:t>
            </a:r>
            <a:r>
              <a:rPr lang="en-US" dirty="0" smtClean="0">
                <a:latin typeface="+mj-lt"/>
              </a:rPr>
              <a:t>Timisoara </a:t>
            </a:r>
            <a:r>
              <a:rPr lang="en-US" dirty="0">
                <a:latin typeface="+mj-lt"/>
              </a:rPr>
              <a:t>located at Banat Seismic Region at the western part of the </a:t>
            </a:r>
            <a:r>
              <a:rPr lang="en-US" dirty="0" smtClean="0">
                <a:latin typeface="+mj-lt"/>
              </a:rPr>
              <a:t>Romania</a:t>
            </a:r>
            <a:endParaRPr lang="tr-TR" dirty="0" smtClean="0">
              <a:latin typeface="+mj-lt"/>
            </a:endParaRPr>
          </a:p>
          <a:p>
            <a:r>
              <a:rPr lang="en-US" dirty="0">
                <a:latin typeface="+mj-lt"/>
              </a:rPr>
              <a:t>Historical information suggests potential earthquakes greater than 6 in </a:t>
            </a:r>
            <a:r>
              <a:rPr lang="en-US" dirty="0" err="1" smtClean="0">
                <a:latin typeface="+mj-lt"/>
              </a:rPr>
              <a:t>Crisana-Maramures</a:t>
            </a:r>
            <a:r>
              <a:rPr lang="tr-TR" dirty="0" smtClean="0">
                <a:latin typeface="+mj-lt"/>
              </a:rPr>
              <a:t> (NW of </a:t>
            </a:r>
            <a:r>
              <a:rPr lang="tr-TR" dirty="0" err="1" smtClean="0">
                <a:latin typeface="+mj-lt"/>
              </a:rPr>
              <a:t>Romania</a:t>
            </a:r>
            <a:r>
              <a:rPr lang="tr-TR" dirty="0" smtClean="0">
                <a:latin typeface="+mj-lt"/>
              </a:rPr>
              <a:t>)</a:t>
            </a:r>
            <a:r>
              <a:rPr lang="en-US" dirty="0" smtClean="0">
                <a:latin typeface="+mj-lt"/>
              </a:rPr>
              <a:t>, </a:t>
            </a:r>
            <a:r>
              <a:rPr lang="en-US" dirty="0">
                <a:latin typeface="+mj-lt"/>
              </a:rPr>
              <a:t>but only one event approaching magnitude 5 was reported in this </a:t>
            </a:r>
            <a:r>
              <a:rPr lang="en-US" dirty="0" smtClean="0">
                <a:latin typeface="+mj-lt"/>
              </a:rPr>
              <a:t>century </a:t>
            </a:r>
            <a:endParaRPr lang="tr-TR" dirty="0">
              <a:latin typeface="+mj-lt"/>
            </a:endParaRPr>
          </a:p>
          <a:p>
            <a:r>
              <a:rPr lang="en-US" dirty="0" smtClean="0">
                <a:latin typeface="+mj-lt"/>
              </a:rPr>
              <a:t>The </a:t>
            </a:r>
            <a:r>
              <a:rPr lang="en-US" dirty="0">
                <a:latin typeface="+mj-lt"/>
              </a:rPr>
              <a:t>largest earthquake occurred after 1900 is the one from July 12, 1991, with a magnitude of M</a:t>
            </a:r>
            <a:r>
              <a:rPr lang="en-US" baseline="-25000" dirty="0">
                <a:latin typeface="+mj-lt"/>
              </a:rPr>
              <a:t>L</a:t>
            </a:r>
            <a:r>
              <a:rPr lang="en-US" dirty="0">
                <a:latin typeface="+mj-lt"/>
              </a:rPr>
              <a:t> 5.7 at 11 km </a:t>
            </a:r>
            <a:r>
              <a:rPr lang="en-US" dirty="0" smtClean="0">
                <a:latin typeface="+mj-lt"/>
              </a:rPr>
              <a:t>depth</a:t>
            </a:r>
            <a:endParaRPr lang="en-US" dirty="0">
              <a:latin typeface="+mj-lt"/>
            </a:endParaRPr>
          </a:p>
          <a:p>
            <a:r>
              <a:rPr lang="en-US" dirty="0" smtClean="0">
                <a:latin typeface="+mj-lt"/>
              </a:rPr>
              <a:t>The </a:t>
            </a:r>
            <a:r>
              <a:rPr lang="en-US" dirty="0">
                <a:latin typeface="+mj-lt"/>
              </a:rPr>
              <a:t>largest reported earthquake was Mw 6.5 on October 15, </a:t>
            </a:r>
            <a:r>
              <a:rPr lang="en-US" dirty="0" smtClean="0">
                <a:latin typeface="+mj-lt"/>
              </a:rPr>
              <a:t>1834 </a:t>
            </a:r>
            <a:endParaRPr lang="tr-TR" dirty="0" smtClean="0">
              <a:latin typeface="+mj-lt"/>
            </a:endParaRPr>
          </a:p>
          <a:p>
            <a:r>
              <a:rPr lang="en-US" dirty="0" smtClean="0">
                <a:latin typeface="+mj-lt"/>
              </a:rPr>
              <a:t>In </a:t>
            </a:r>
            <a:r>
              <a:rPr lang="en-US" dirty="0">
                <a:latin typeface="+mj-lt"/>
              </a:rPr>
              <a:t>addition, a great destructive earthquake was situated in Timisoara in </a:t>
            </a:r>
            <a:r>
              <a:rPr lang="en-US" dirty="0" smtClean="0">
                <a:latin typeface="+mj-lt"/>
              </a:rPr>
              <a:t>1443 </a:t>
            </a:r>
            <a:endParaRPr lang="tr-TR" dirty="0" smtClean="0">
              <a:latin typeface="+mj-lt"/>
            </a:endParaRPr>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11</a:t>
            </a:fld>
            <a:endParaRPr lang="tr-TR"/>
          </a:p>
        </p:txBody>
      </p:sp>
    </p:spTree>
    <p:extLst>
      <p:ext uri="{BB962C8B-B14F-4D97-AF65-F5344CB8AC3E}">
        <p14:creationId xmlns:p14="http://schemas.microsoft.com/office/powerpoint/2010/main" val="218170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12</a:t>
            </a:fld>
            <a:endParaRPr lang="tr-TR"/>
          </a:p>
        </p:txBody>
      </p:sp>
      <p:grpSp>
        <p:nvGrpSpPr>
          <p:cNvPr id="7" name="Grup 6"/>
          <p:cNvGrpSpPr/>
          <p:nvPr/>
        </p:nvGrpSpPr>
        <p:grpSpPr>
          <a:xfrm>
            <a:off x="683568" y="1077848"/>
            <a:ext cx="8194432" cy="4109650"/>
            <a:chOff x="1407981" y="1512092"/>
            <a:chExt cx="8194432" cy="4109650"/>
          </a:xfrm>
        </p:grpSpPr>
        <p:sp>
          <p:nvSpPr>
            <p:cNvPr id="8" name="Freeform 239"/>
            <p:cNvSpPr>
              <a:spLocks/>
            </p:cNvSpPr>
            <p:nvPr/>
          </p:nvSpPr>
          <p:spPr bwMode="auto">
            <a:xfrm>
              <a:off x="2908136" y="3149641"/>
              <a:ext cx="141707" cy="147834"/>
            </a:xfrm>
            <a:custGeom>
              <a:avLst/>
              <a:gdLst>
                <a:gd name="T0" fmla="*/ 46037 w 18"/>
                <a:gd name="T1" fmla="*/ 20638 h 16"/>
                <a:gd name="T2" fmla="*/ 28134 w 18"/>
                <a:gd name="T3" fmla="*/ 0 h 16"/>
                <a:gd name="T4" fmla="*/ 0 w 18"/>
                <a:gd name="T5" fmla="*/ 41275 h 16"/>
                <a:gd name="T6" fmla="*/ 46037 w 18"/>
                <a:gd name="T7" fmla="*/ 2063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6">
                  <a:moveTo>
                    <a:pt x="18" y="8"/>
                  </a:moveTo>
                  <a:cubicBezTo>
                    <a:pt x="17" y="5"/>
                    <a:pt x="14" y="2"/>
                    <a:pt x="11" y="0"/>
                  </a:cubicBezTo>
                  <a:lnTo>
                    <a:pt x="0" y="16"/>
                  </a:lnTo>
                  <a:lnTo>
                    <a:pt x="18"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Line 240"/>
            <p:cNvSpPr>
              <a:spLocks noChangeShapeType="1"/>
            </p:cNvSpPr>
            <p:nvPr/>
          </p:nvSpPr>
          <p:spPr bwMode="auto">
            <a:xfrm flipH="1">
              <a:off x="3000977" y="2944947"/>
              <a:ext cx="302963" cy="261553"/>
            </a:xfrm>
            <a:prstGeom prst="line">
              <a:avLst/>
            </a:prstGeom>
            <a:noFill/>
            <a:ln w="3175">
              <a:solidFill>
                <a:srgbClr val="40404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Freeform 241"/>
            <p:cNvSpPr>
              <a:spLocks/>
            </p:cNvSpPr>
            <p:nvPr/>
          </p:nvSpPr>
          <p:spPr bwMode="auto">
            <a:xfrm>
              <a:off x="3494515" y="3365706"/>
              <a:ext cx="136822" cy="130778"/>
            </a:xfrm>
            <a:custGeom>
              <a:avLst/>
              <a:gdLst>
                <a:gd name="T0" fmla="*/ 44450 w 18"/>
                <a:gd name="T1" fmla="*/ 20865 h 14"/>
                <a:gd name="T2" fmla="*/ 29633 w 18"/>
                <a:gd name="T3" fmla="*/ 0 h 14"/>
                <a:gd name="T4" fmla="*/ 0 w 18"/>
                <a:gd name="T5" fmla="*/ 36513 h 14"/>
                <a:gd name="T6" fmla="*/ 44450 w 18"/>
                <a:gd name="T7" fmla="*/ 2086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4">
                  <a:moveTo>
                    <a:pt x="18" y="8"/>
                  </a:moveTo>
                  <a:cubicBezTo>
                    <a:pt x="16" y="5"/>
                    <a:pt x="14" y="2"/>
                    <a:pt x="12" y="0"/>
                  </a:cubicBezTo>
                  <a:lnTo>
                    <a:pt x="0" y="14"/>
                  </a:lnTo>
                  <a:lnTo>
                    <a:pt x="18"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Line 242"/>
            <p:cNvSpPr>
              <a:spLocks noChangeShapeType="1"/>
            </p:cNvSpPr>
            <p:nvPr/>
          </p:nvSpPr>
          <p:spPr bwMode="auto">
            <a:xfrm flipH="1">
              <a:off x="3587356" y="3286103"/>
              <a:ext cx="171029" cy="147834"/>
            </a:xfrm>
            <a:prstGeom prst="line">
              <a:avLst/>
            </a:prstGeom>
            <a:noFill/>
            <a:ln w="3175">
              <a:solidFill>
                <a:srgbClr val="40404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Rectangle 261"/>
            <p:cNvSpPr>
              <a:spLocks noChangeArrowheads="1"/>
            </p:cNvSpPr>
            <p:nvPr/>
          </p:nvSpPr>
          <p:spPr bwMode="auto">
            <a:xfrm>
              <a:off x="2604777" y="1624528"/>
              <a:ext cx="55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a:solidFill>
                    <a:srgbClr val="000000"/>
                  </a:solidFill>
                </a:rPr>
                <a:t>Fault</a:t>
              </a:r>
              <a:endParaRPr lang="en-US" dirty="0"/>
            </a:p>
          </p:txBody>
        </p:sp>
        <p:sp>
          <p:nvSpPr>
            <p:cNvPr id="13" name="Rectangle 262"/>
            <p:cNvSpPr>
              <a:spLocks noChangeArrowheads="1"/>
            </p:cNvSpPr>
            <p:nvPr/>
          </p:nvSpPr>
          <p:spPr bwMode="auto">
            <a:xfrm>
              <a:off x="1935722" y="1512092"/>
              <a:ext cx="564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a:solidFill>
                    <a:srgbClr val="000000"/>
                  </a:solidFill>
                </a:rPr>
                <a:t>Rock</a:t>
              </a:r>
              <a:endParaRPr lang="en-US" dirty="0"/>
            </a:p>
          </p:txBody>
        </p:sp>
        <p:sp>
          <p:nvSpPr>
            <p:cNvPr id="14" name="Freeform 263"/>
            <p:cNvSpPr>
              <a:spLocks/>
            </p:cNvSpPr>
            <p:nvPr/>
          </p:nvSpPr>
          <p:spPr bwMode="auto">
            <a:xfrm>
              <a:off x="2004133" y="2495760"/>
              <a:ext cx="4329432" cy="1660293"/>
            </a:xfrm>
            <a:custGeom>
              <a:avLst/>
              <a:gdLst>
                <a:gd name="T0" fmla="*/ 58738 w 886"/>
                <a:gd name="T1" fmla="*/ 11113 h 292"/>
                <a:gd name="T2" fmla="*/ 92075 w 886"/>
                <a:gd name="T3" fmla="*/ 12700 h 292"/>
                <a:gd name="T4" fmla="*/ 131763 w 886"/>
                <a:gd name="T5" fmla="*/ 12700 h 292"/>
                <a:gd name="T6" fmla="*/ 173038 w 886"/>
                <a:gd name="T7" fmla="*/ 12700 h 292"/>
                <a:gd name="T8" fmla="*/ 204788 w 886"/>
                <a:gd name="T9" fmla="*/ 23813 h 292"/>
                <a:gd name="T10" fmla="*/ 246063 w 886"/>
                <a:gd name="T11" fmla="*/ 41275 h 292"/>
                <a:gd name="T12" fmla="*/ 284163 w 886"/>
                <a:gd name="T13" fmla="*/ 63500 h 292"/>
                <a:gd name="T14" fmla="*/ 327025 w 886"/>
                <a:gd name="T15" fmla="*/ 66675 h 292"/>
                <a:gd name="T16" fmla="*/ 366713 w 886"/>
                <a:gd name="T17" fmla="*/ 66675 h 292"/>
                <a:gd name="T18" fmla="*/ 407988 w 886"/>
                <a:gd name="T19" fmla="*/ 66675 h 292"/>
                <a:gd name="T20" fmla="*/ 452438 w 886"/>
                <a:gd name="T21" fmla="*/ 71438 h 292"/>
                <a:gd name="T22" fmla="*/ 515938 w 886"/>
                <a:gd name="T23" fmla="*/ 74613 h 292"/>
                <a:gd name="T24" fmla="*/ 561975 w 886"/>
                <a:gd name="T25" fmla="*/ 80963 h 292"/>
                <a:gd name="T26" fmla="*/ 608013 w 886"/>
                <a:gd name="T27" fmla="*/ 87313 h 292"/>
                <a:gd name="T28" fmla="*/ 650875 w 886"/>
                <a:gd name="T29" fmla="*/ 93663 h 292"/>
                <a:gd name="T30" fmla="*/ 690563 w 886"/>
                <a:gd name="T31" fmla="*/ 93663 h 292"/>
                <a:gd name="T32" fmla="*/ 750888 w 886"/>
                <a:gd name="T33" fmla="*/ 104775 h 292"/>
                <a:gd name="T34" fmla="*/ 804863 w 886"/>
                <a:gd name="T35" fmla="*/ 104775 h 292"/>
                <a:gd name="T36" fmla="*/ 842963 w 886"/>
                <a:gd name="T37" fmla="*/ 104775 h 292"/>
                <a:gd name="T38" fmla="*/ 882650 w 886"/>
                <a:gd name="T39" fmla="*/ 104775 h 292"/>
                <a:gd name="T40" fmla="*/ 942975 w 886"/>
                <a:gd name="T41" fmla="*/ 104775 h 292"/>
                <a:gd name="T42" fmla="*/ 1004888 w 886"/>
                <a:gd name="T43" fmla="*/ 104775 h 292"/>
                <a:gd name="T44" fmla="*/ 1074738 w 886"/>
                <a:gd name="T45" fmla="*/ 104775 h 292"/>
                <a:gd name="T46" fmla="*/ 1117600 w 886"/>
                <a:gd name="T47" fmla="*/ 104775 h 292"/>
                <a:gd name="T48" fmla="*/ 1158875 w 886"/>
                <a:gd name="T49" fmla="*/ 104775 h 292"/>
                <a:gd name="T50" fmla="*/ 1189038 w 886"/>
                <a:gd name="T51" fmla="*/ 104775 h 292"/>
                <a:gd name="T52" fmla="*/ 1228725 w 886"/>
                <a:gd name="T53" fmla="*/ 104775 h 292"/>
                <a:gd name="T54" fmla="*/ 1271588 w 886"/>
                <a:gd name="T55" fmla="*/ 104775 h 292"/>
                <a:gd name="T56" fmla="*/ 1309688 w 886"/>
                <a:gd name="T57" fmla="*/ 104775 h 292"/>
                <a:gd name="T58" fmla="*/ 1350963 w 886"/>
                <a:gd name="T59" fmla="*/ 104775 h 292"/>
                <a:gd name="T60" fmla="*/ 1382713 w 886"/>
                <a:gd name="T61" fmla="*/ 101600 h 292"/>
                <a:gd name="T62" fmla="*/ 1381125 w 886"/>
                <a:gd name="T63" fmla="*/ 136525 h 292"/>
                <a:gd name="T64" fmla="*/ 1376363 w 886"/>
                <a:gd name="T65" fmla="*/ 169863 h 292"/>
                <a:gd name="T66" fmla="*/ 1376363 w 886"/>
                <a:gd name="T67" fmla="*/ 211138 h 292"/>
                <a:gd name="T68" fmla="*/ 1339850 w 886"/>
                <a:gd name="T69" fmla="*/ 228600 h 292"/>
                <a:gd name="T70" fmla="*/ 1350963 w 886"/>
                <a:gd name="T71" fmla="*/ 233363 h 292"/>
                <a:gd name="T72" fmla="*/ 1382713 w 886"/>
                <a:gd name="T73" fmla="*/ 242888 h 292"/>
                <a:gd name="T74" fmla="*/ 1393825 w 886"/>
                <a:gd name="T75" fmla="*/ 254000 h 292"/>
                <a:gd name="T76" fmla="*/ 1363663 w 886"/>
                <a:gd name="T77" fmla="*/ 263525 h 292"/>
                <a:gd name="T78" fmla="*/ 1370013 w 886"/>
                <a:gd name="T79" fmla="*/ 304800 h 292"/>
                <a:gd name="T80" fmla="*/ 1370013 w 886"/>
                <a:gd name="T81" fmla="*/ 344488 h 292"/>
                <a:gd name="T82" fmla="*/ 1350963 w 886"/>
                <a:gd name="T83" fmla="*/ 365125 h 292"/>
                <a:gd name="T84" fmla="*/ 1312863 w 886"/>
                <a:gd name="T85" fmla="*/ 374650 h 292"/>
                <a:gd name="T86" fmla="*/ 1244600 w 886"/>
                <a:gd name="T87" fmla="*/ 387350 h 292"/>
                <a:gd name="T88" fmla="*/ 1201738 w 886"/>
                <a:gd name="T89" fmla="*/ 390525 h 292"/>
                <a:gd name="T90" fmla="*/ 1016000 w 886"/>
                <a:gd name="T91" fmla="*/ 409575 h 292"/>
                <a:gd name="T92" fmla="*/ 738188 w 886"/>
                <a:gd name="T93" fmla="*/ 430213 h 292"/>
                <a:gd name="T94" fmla="*/ 503238 w 886"/>
                <a:gd name="T95" fmla="*/ 463550 h 292"/>
                <a:gd name="T96" fmla="*/ 311150 w 886"/>
                <a:gd name="T97" fmla="*/ 463550 h 292"/>
                <a:gd name="T98" fmla="*/ 179388 w 886"/>
                <a:gd name="T99" fmla="*/ 442913 h 292"/>
                <a:gd name="T100" fmla="*/ 142875 w 886"/>
                <a:gd name="T101" fmla="*/ 409575 h 292"/>
                <a:gd name="T102" fmla="*/ 117475 w 886"/>
                <a:gd name="T103" fmla="*/ 379413 h 292"/>
                <a:gd name="T104" fmla="*/ 87313 w 886"/>
                <a:gd name="T105" fmla="*/ 347663 h 292"/>
                <a:gd name="T106" fmla="*/ 61913 w 886"/>
                <a:gd name="T107" fmla="*/ 314325 h 292"/>
                <a:gd name="T108" fmla="*/ 55563 w 886"/>
                <a:gd name="T109" fmla="*/ 273050 h 292"/>
                <a:gd name="T110" fmla="*/ 46038 w 886"/>
                <a:gd name="T111" fmla="*/ 212725 h 292"/>
                <a:gd name="T112" fmla="*/ 19050 w 886"/>
                <a:gd name="T113" fmla="*/ 139700 h 292"/>
                <a:gd name="T114" fmla="*/ 0 w 886"/>
                <a:gd name="T115" fmla="*/ 96838 h 292"/>
                <a:gd name="T116" fmla="*/ 6350 w 886"/>
                <a:gd name="T117" fmla="*/ 53975 h 292"/>
                <a:gd name="T118" fmla="*/ 15875 w 886"/>
                <a:gd name="T119" fmla="*/ 23813 h 292"/>
                <a:gd name="T120" fmla="*/ 19050 w 886"/>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6" h="292">
                  <a:moveTo>
                    <a:pt x="12" y="0"/>
                  </a:moveTo>
                  <a:lnTo>
                    <a:pt x="16" y="0"/>
                  </a:lnTo>
                  <a:lnTo>
                    <a:pt x="18" y="0"/>
                  </a:lnTo>
                  <a:lnTo>
                    <a:pt x="24" y="5"/>
                  </a:lnTo>
                  <a:lnTo>
                    <a:pt x="26" y="5"/>
                  </a:lnTo>
                  <a:lnTo>
                    <a:pt x="29" y="5"/>
                  </a:lnTo>
                  <a:lnTo>
                    <a:pt x="31" y="7"/>
                  </a:lnTo>
                  <a:lnTo>
                    <a:pt x="35" y="7"/>
                  </a:lnTo>
                  <a:lnTo>
                    <a:pt x="37" y="7"/>
                  </a:lnTo>
                  <a:lnTo>
                    <a:pt x="39" y="7"/>
                  </a:lnTo>
                  <a:lnTo>
                    <a:pt x="43" y="7"/>
                  </a:lnTo>
                  <a:lnTo>
                    <a:pt x="45" y="7"/>
                  </a:lnTo>
                  <a:lnTo>
                    <a:pt x="45" y="8"/>
                  </a:lnTo>
                  <a:lnTo>
                    <a:pt x="48" y="8"/>
                  </a:lnTo>
                  <a:lnTo>
                    <a:pt x="51" y="8"/>
                  </a:lnTo>
                  <a:lnTo>
                    <a:pt x="55" y="8"/>
                  </a:lnTo>
                  <a:lnTo>
                    <a:pt x="56" y="8"/>
                  </a:lnTo>
                  <a:lnTo>
                    <a:pt x="58" y="8"/>
                  </a:lnTo>
                  <a:lnTo>
                    <a:pt x="63" y="8"/>
                  </a:lnTo>
                  <a:lnTo>
                    <a:pt x="64" y="8"/>
                  </a:lnTo>
                  <a:lnTo>
                    <a:pt x="67" y="8"/>
                  </a:lnTo>
                  <a:lnTo>
                    <a:pt x="70" y="8"/>
                  </a:lnTo>
                  <a:lnTo>
                    <a:pt x="74" y="8"/>
                  </a:lnTo>
                  <a:lnTo>
                    <a:pt x="75" y="8"/>
                  </a:lnTo>
                  <a:lnTo>
                    <a:pt x="80" y="8"/>
                  </a:lnTo>
                  <a:lnTo>
                    <a:pt x="82" y="8"/>
                  </a:lnTo>
                  <a:lnTo>
                    <a:pt x="83" y="8"/>
                  </a:lnTo>
                  <a:lnTo>
                    <a:pt x="86" y="8"/>
                  </a:lnTo>
                  <a:lnTo>
                    <a:pt x="90" y="8"/>
                  </a:lnTo>
                  <a:lnTo>
                    <a:pt x="93" y="8"/>
                  </a:lnTo>
                  <a:lnTo>
                    <a:pt x="94" y="8"/>
                  </a:lnTo>
                  <a:lnTo>
                    <a:pt x="99" y="8"/>
                  </a:lnTo>
                  <a:lnTo>
                    <a:pt x="101" y="8"/>
                  </a:lnTo>
                  <a:lnTo>
                    <a:pt x="102" y="8"/>
                  </a:lnTo>
                  <a:lnTo>
                    <a:pt x="106" y="8"/>
                  </a:lnTo>
                  <a:lnTo>
                    <a:pt x="109" y="8"/>
                  </a:lnTo>
                  <a:lnTo>
                    <a:pt x="112" y="13"/>
                  </a:lnTo>
                  <a:lnTo>
                    <a:pt x="113" y="13"/>
                  </a:lnTo>
                  <a:lnTo>
                    <a:pt x="117" y="13"/>
                  </a:lnTo>
                  <a:lnTo>
                    <a:pt x="120" y="13"/>
                  </a:lnTo>
                  <a:lnTo>
                    <a:pt x="121" y="13"/>
                  </a:lnTo>
                  <a:lnTo>
                    <a:pt x="126" y="13"/>
                  </a:lnTo>
                  <a:lnTo>
                    <a:pt x="126" y="15"/>
                  </a:lnTo>
                  <a:lnTo>
                    <a:pt x="128" y="15"/>
                  </a:lnTo>
                  <a:lnTo>
                    <a:pt x="129" y="15"/>
                  </a:lnTo>
                  <a:lnTo>
                    <a:pt x="133" y="15"/>
                  </a:lnTo>
                  <a:lnTo>
                    <a:pt x="136" y="18"/>
                  </a:lnTo>
                  <a:lnTo>
                    <a:pt x="139" y="18"/>
                  </a:lnTo>
                  <a:lnTo>
                    <a:pt x="141" y="18"/>
                  </a:lnTo>
                  <a:lnTo>
                    <a:pt x="145" y="20"/>
                  </a:lnTo>
                  <a:lnTo>
                    <a:pt x="147" y="20"/>
                  </a:lnTo>
                  <a:lnTo>
                    <a:pt x="149" y="24"/>
                  </a:lnTo>
                  <a:lnTo>
                    <a:pt x="153" y="24"/>
                  </a:lnTo>
                  <a:lnTo>
                    <a:pt x="155" y="26"/>
                  </a:lnTo>
                  <a:lnTo>
                    <a:pt x="158" y="28"/>
                  </a:lnTo>
                  <a:lnTo>
                    <a:pt x="160" y="28"/>
                  </a:lnTo>
                  <a:lnTo>
                    <a:pt x="164" y="32"/>
                  </a:lnTo>
                  <a:lnTo>
                    <a:pt x="166" y="32"/>
                  </a:lnTo>
                  <a:lnTo>
                    <a:pt x="168" y="34"/>
                  </a:lnTo>
                  <a:lnTo>
                    <a:pt x="172" y="36"/>
                  </a:lnTo>
                  <a:lnTo>
                    <a:pt x="174" y="36"/>
                  </a:lnTo>
                  <a:lnTo>
                    <a:pt x="177" y="36"/>
                  </a:lnTo>
                  <a:lnTo>
                    <a:pt x="179" y="40"/>
                  </a:lnTo>
                  <a:lnTo>
                    <a:pt x="184" y="40"/>
                  </a:lnTo>
                  <a:lnTo>
                    <a:pt x="185" y="40"/>
                  </a:lnTo>
                  <a:lnTo>
                    <a:pt x="187" y="40"/>
                  </a:lnTo>
                  <a:lnTo>
                    <a:pt x="191" y="42"/>
                  </a:lnTo>
                  <a:lnTo>
                    <a:pt x="193" y="42"/>
                  </a:lnTo>
                  <a:lnTo>
                    <a:pt x="196" y="42"/>
                  </a:lnTo>
                  <a:lnTo>
                    <a:pt x="199" y="42"/>
                  </a:lnTo>
                  <a:lnTo>
                    <a:pt x="203" y="42"/>
                  </a:lnTo>
                  <a:lnTo>
                    <a:pt x="206" y="42"/>
                  </a:lnTo>
                  <a:lnTo>
                    <a:pt x="211" y="42"/>
                  </a:lnTo>
                  <a:lnTo>
                    <a:pt x="212" y="42"/>
                  </a:lnTo>
                  <a:lnTo>
                    <a:pt x="215" y="42"/>
                  </a:lnTo>
                  <a:lnTo>
                    <a:pt x="219" y="42"/>
                  </a:lnTo>
                  <a:lnTo>
                    <a:pt x="222" y="42"/>
                  </a:lnTo>
                  <a:lnTo>
                    <a:pt x="223" y="42"/>
                  </a:lnTo>
                  <a:lnTo>
                    <a:pt x="228" y="42"/>
                  </a:lnTo>
                  <a:lnTo>
                    <a:pt x="230" y="42"/>
                  </a:lnTo>
                  <a:lnTo>
                    <a:pt x="231" y="42"/>
                  </a:lnTo>
                  <a:lnTo>
                    <a:pt x="234" y="42"/>
                  </a:lnTo>
                  <a:lnTo>
                    <a:pt x="238" y="42"/>
                  </a:lnTo>
                  <a:lnTo>
                    <a:pt x="241" y="42"/>
                  </a:lnTo>
                  <a:lnTo>
                    <a:pt x="242" y="42"/>
                  </a:lnTo>
                  <a:lnTo>
                    <a:pt x="247" y="42"/>
                  </a:lnTo>
                  <a:lnTo>
                    <a:pt x="249" y="42"/>
                  </a:lnTo>
                  <a:lnTo>
                    <a:pt x="250" y="42"/>
                  </a:lnTo>
                  <a:lnTo>
                    <a:pt x="254" y="42"/>
                  </a:lnTo>
                  <a:lnTo>
                    <a:pt x="257" y="42"/>
                  </a:lnTo>
                  <a:lnTo>
                    <a:pt x="262" y="42"/>
                  </a:lnTo>
                  <a:lnTo>
                    <a:pt x="266" y="42"/>
                  </a:lnTo>
                  <a:lnTo>
                    <a:pt x="268" y="42"/>
                  </a:lnTo>
                  <a:lnTo>
                    <a:pt x="270" y="42"/>
                  </a:lnTo>
                  <a:lnTo>
                    <a:pt x="274" y="45"/>
                  </a:lnTo>
                  <a:lnTo>
                    <a:pt x="276" y="45"/>
                  </a:lnTo>
                  <a:lnTo>
                    <a:pt x="279" y="45"/>
                  </a:lnTo>
                  <a:lnTo>
                    <a:pt x="281" y="45"/>
                  </a:lnTo>
                  <a:lnTo>
                    <a:pt x="285" y="45"/>
                  </a:lnTo>
                  <a:lnTo>
                    <a:pt x="287" y="45"/>
                  </a:lnTo>
                  <a:lnTo>
                    <a:pt x="289" y="45"/>
                  </a:lnTo>
                  <a:lnTo>
                    <a:pt x="293" y="45"/>
                  </a:lnTo>
                  <a:lnTo>
                    <a:pt x="298" y="45"/>
                  </a:lnTo>
                  <a:lnTo>
                    <a:pt x="305" y="45"/>
                  </a:lnTo>
                  <a:lnTo>
                    <a:pt x="308" y="45"/>
                  </a:lnTo>
                  <a:lnTo>
                    <a:pt x="314" y="45"/>
                  </a:lnTo>
                  <a:lnTo>
                    <a:pt x="320" y="47"/>
                  </a:lnTo>
                  <a:lnTo>
                    <a:pt x="325" y="47"/>
                  </a:lnTo>
                  <a:lnTo>
                    <a:pt x="332" y="47"/>
                  </a:lnTo>
                  <a:lnTo>
                    <a:pt x="335" y="47"/>
                  </a:lnTo>
                  <a:lnTo>
                    <a:pt x="340" y="47"/>
                  </a:lnTo>
                  <a:lnTo>
                    <a:pt x="341" y="47"/>
                  </a:lnTo>
                  <a:lnTo>
                    <a:pt x="344" y="51"/>
                  </a:lnTo>
                  <a:lnTo>
                    <a:pt x="348" y="51"/>
                  </a:lnTo>
                  <a:lnTo>
                    <a:pt x="351" y="51"/>
                  </a:lnTo>
                  <a:lnTo>
                    <a:pt x="352" y="51"/>
                  </a:lnTo>
                  <a:lnTo>
                    <a:pt x="354" y="51"/>
                  </a:lnTo>
                  <a:lnTo>
                    <a:pt x="359" y="53"/>
                  </a:lnTo>
                  <a:lnTo>
                    <a:pt x="360" y="53"/>
                  </a:lnTo>
                  <a:lnTo>
                    <a:pt x="363" y="53"/>
                  </a:lnTo>
                  <a:lnTo>
                    <a:pt x="367" y="53"/>
                  </a:lnTo>
                  <a:lnTo>
                    <a:pt x="370" y="55"/>
                  </a:lnTo>
                  <a:lnTo>
                    <a:pt x="371" y="55"/>
                  </a:lnTo>
                  <a:lnTo>
                    <a:pt x="376" y="55"/>
                  </a:lnTo>
                  <a:lnTo>
                    <a:pt x="378" y="55"/>
                  </a:lnTo>
                  <a:lnTo>
                    <a:pt x="383" y="55"/>
                  </a:lnTo>
                  <a:lnTo>
                    <a:pt x="386" y="55"/>
                  </a:lnTo>
                  <a:lnTo>
                    <a:pt x="389" y="55"/>
                  </a:lnTo>
                  <a:lnTo>
                    <a:pt x="391" y="55"/>
                  </a:lnTo>
                  <a:lnTo>
                    <a:pt x="397" y="55"/>
                  </a:lnTo>
                  <a:lnTo>
                    <a:pt x="398" y="59"/>
                  </a:lnTo>
                  <a:lnTo>
                    <a:pt x="403" y="59"/>
                  </a:lnTo>
                  <a:lnTo>
                    <a:pt x="405" y="59"/>
                  </a:lnTo>
                  <a:lnTo>
                    <a:pt x="408" y="59"/>
                  </a:lnTo>
                  <a:lnTo>
                    <a:pt x="410" y="59"/>
                  </a:lnTo>
                  <a:lnTo>
                    <a:pt x="414" y="59"/>
                  </a:lnTo>
                  <a:lnTo>
                    <a:pt x="416" y="59"/>
                  </a:lnTo>
                  <a:lnTo>
                    <a:pt x="418" y="59"/>
                  </a:lnTo>
                  <a:lnTo>
                    <a:pt x="422" y="59"/>
                  </a:lnTo>
                  <a:lnTo>
                    <a:pt x="424" y="59"/>
                  </a:lnTo>
                  <a:lnTo>
                    <a:pt x="427" y="59"/>
                  </a:lnTo>
                  <a:lnTo>
                    <a:pt x="429" y="59"/>
                  </a:lnTo>
                  <a:lnTo>
                    <a:pt x="434" y="59"/>
                  </a:lnTo>
                  <a:lnTo>
                    <a:pt x="435" y="59"/>
                  </a:lnTo>
                  <a:lnTo>
                    <a:pt x="437" y="59"/>
                  </a:lnTo>
                  <a:lnTo>
                    <a:pt x="441" y="59"/>
                  </a:lnTo>
                  <a:lnTo>
                    <a:pt x="443" y="61"/>
                  </a:lnTo>
                  <a:lnTo>
                    <a:pt x="446" y="61"/>
                  </a:lnTo>
                  <a:lnTo>
                    <a:pt x="453" y="61"/>
                  </a:lnTo>
                  <a:lnTo>
                    <a:pt x="456" y="61"/>
                  </a:lnTo>
                  <a:lnTo>
                    <a:pt x="462" y="61"/>
                  </a:lnTo>
                  <a:lnTo>
                    <a:pt x="469" y="66"/>
                  </a:lnTo>
                  <a:lnTo>
                    <a:pt x="473" y="66"/>
                  </a:lnTo>
                  <a:lnTo>
                    <a:pt x="480" y="66"/>
                  </a:lnTo>
                  <a:lnTo>
                    <a:pt x="484" y="66"/>
                  </a:lnTo>
                  <a:lnTo>
                    <a:pt x="491" y="66"/>
                  </a:lnTo>
                  <a:lnTo>
                    <a:pt x="492" y="66"/>
                  </a:lnTo>
                  <a:lnTo>
                    <a:pt x="497" y="66"/>
                  </a:lnTo>
                  <a:lnTo>
                    <a:pt x="499" y="66"/>
                  </a:lnTo>
                  <a:lnTo>
                    <a:pt x="500" y="66"/>
                  </a:lnTo>
                  <a:lnTo>
                    <a:pt x="504" y="66"/>
                  </a:lnTo>
                  <a:lnTo>
                    <a:pt x="507" y="66"/>
                  </a:lnTo>
                  <a:lnTo>
                    <a:pt x="510" y="66"/>
                  </a:lnTo>
                  <a:lnTo>
                    <a:pt x="512" y="66"/>
                  </a:lnTo>
                  <a:lnTo>
                    <a:pt x="516" y="66"/>
                  </a:lnTo>
                  <a:lnTo>
                    <a:pt x="518" y="66"/>
                  </a:lnTo>
                  <a:lnTo>
                    <a:pt x="519" y="66"/>
                  </a:lnTo>
                  <a:lnTo>
                    <a:pt x="524" y="66"/>
                  </a:lnTo>
                  <a:lnTo>
                    <a:pt x="526" y="66"/>
                  </a:lnTo>
                  <a:lnTo>
                    <a:pt x="529" y="66"/>
                  </a:lnTo>
                  <a:lnTo>
                    <a:pt x="531" y="66"/>
                  </a:lnTo>
                  <a:lnTo>
                    <a:pt x="535" y="66"/>
                  </a:lnTo>
                  <a:lnTo>
                    <a:pt x="537" y="66"/>
                  </a:lnTo>
                  <a:lnTo>
                    <a:pt x="539" y="66"/>
                  </a:lnTo>
                  <a:lnTo>
                    <a:pt x="543" y="66"/>
                  </a:lnTo>
                  <a:lnTo>
                    <a:pt x="545" y="66"/>
                  </a:lnTo>
                  <a:lnTo>
                    <a:pt x="548" y="66"/>
                  </a:lnTo>
                  <a:lnTo>
                    <a:pt x="551" y="66"/>
                  </a:lnTo>
                  <a:lnTo>
                    <a:pt x="553" y="66"/>
                  </a:lnTo>
                  <a:lnTo>
                    <a:pt x="556" y="66"/>
                  </a:lnTo>
                  <a:lnTo>
                    <a:pt x="558" y="66"/>
                  </a:lnTo>
                  <a:lnTo>
                    <a:pt x="564" y="66"/>
                  </a:lnTo>
                  <a:lnTo>
                    <a:pt x="570" y="66"/>
                  </a:lnTo>
                  <a:lnTo>
                    <a:pt x="575" y="66"/>
                  </a:lnTo>
                  <a:lnTo>
                    <a:pt x="582" y="66"/>
                  </a:lnTo>
                  <a:lnTo>
                    <a:pt x="583" y="66"/>
                  </a:lnTo>
                  <a:lnTo>
                    <a:pt x="585" y="66"/>
                  </a:lnTo>
                  <a:lnTo>
                    <a:pt x="590" y="66"/>
                  </a:lnTo>
                  <a:lnTo>
                    <a:pt x="594" y="66"/>
                  </a:lnTo>
                  <a:lnTo>
                    <a:pt x="601" y="66"/>
                  </a:lnTo>
                  <a:lnTo>
                    <a:pt x="604" y="66"/>
                  </a:lnTo>
                  <a:lnTo>
                    <a:pt x="610" y="66"/>
                  </a:lnTo>
                  <a:lnTo>
                    <a:pt x="617" y="66"/>
                  </a:lnTo>
                  <a:lnTo>
                    <a:pt x="621" y="66"/>
                  </a:lnTo>
                  <a:lnTo>
                    <a:pt x="626" y="66"/>
                  </a:lnTo>
                  <a:lnTo>
                    <a:pt x="628" y="66"/>
                  </a:lnTo>
                  <a:lnTo>
                    <a:pt x="629" y="66"/>
                  </a:lnTo>
                  <a:lnTo>
                    <a:pt x="633" y="66"/>
                  </a:lnTo>
                  <a:lnTo>
                    <a:pt x="636" y="66"/>
                  </a:lnTo>
                  <a:lnTo>
                    <a:pt x="639" y="66"/>
                  </a:lnTo>
                  <a:lnTo>
                    <a:pt x="645" y="66"/>
                  </a:lnTo>
                  <a:lnTo>
                    <a:pt x="648" y="66"/>
                  </a:lnTo>
                  <a:lnTo>
                    <a:pt x="655" y="66"/>
                  </a:lnTo>
                  <a:lnTo>
                    <a:pt x="660" y="66"/>
                  </a:lnTo>
                  <a:lnTo>
                    <a:pt x="666" y="66"/>
                  </a:lnTo>
                  <a:lnTo>
                    <a:pt x="672" y="66"/>
                  </a:lnTo>
                  <a:lnTo>
                    <a:pt x="677" y="66"/>
                  </a:lnTo>
                  <a:lnTo>
                    <a:pt x="683" y="66"/>
                  </a:lnTo>
                  <a:lnTo>
                    <a:pt x="685" y="66"/>
                  </a:lnTo>
                  <a:lnTo>
                    <a:pt x="687" y="66"/>
                  </a:lnTo>
                  <a:lnTo>
                    <a:pt x="691" y="66"/>
                  </a:lnTo>
                  <a:lnTo>
                    <a:pt x="693" y="66"/>
                  </a:lnTo>
                  <a:lnTo>
                    <a:pt x="696" y="66"/>
                  </a:lnTo>
                  <a:lnTo>
                    <a:pt x="699" y="66"/>
                  </a:lnTo>
                  <a:lnTo>
                    <a:pt x="703" y="66"/>
                  </a:lnTo>
                  <a:lnTo>
                    <a:pt x="704" y="66"/>
                  </a:lnTo>
                  <a:lnTo>
                    <a:pt x="706" y="66"/>
                  </a:lnTo>
                  <a:lnTo>
                    <a:pt x="711" y="66"/>
                  </a:lnTo>
                  <a:lnTo>
                    <a:pt x="712" y="66"/>
                  </a:lnTo>
                  <a:lnTo>
                    <a:pt x="715" y="66"/>
                  </a:lnTo>
                  <a:lnTo>
                    <a:pt x="719" y="66"/>
                  </a:lnTo>
                  <a:lnTo>
                    <a:pt x="722" y="66"/>
                  </a:lnTo>
                  <a:lnTo>
                    <a:pt x="723" y="66"/>
                  </a:lnTo>
                  <a:lnTo>
                    <a:pt x="728" y="66"/>
                  </a:lnTo>
                  <a:lnTo>
                    <a:pt x="730" y="66"/>
                  </a:lnTo>
                  <a:lnTo>
                    <a:pt x="731" y="66"/>
                  </a:lnTo>
                  <a:lnTo>
                    <a:pt x="734" y="66"/>
                  </a:lnTo>
                  <a:lnTo>
                    <a:pt x="734" y="64"/>
                  </a:lnTo>
                  <a:lnTo>
                    <a:pt x="738" y="64"/>
                  </a:lnTo>
                  <a:lnTo>
                    <a:pt x="741" y="64"/>
                  </a:lnTo>
                  <a:lnTo>
                    <a:pt x="742" y="64"/>
                  </a:lnTo>
                  <a:lnTo>
                    <a:pt x="747" y="64"/>
                  </a:lnTo>
                  <a:lnTo>
                    <a:pt x="749" y="64"/>
                  </a:lnTo>
                  <a:lnTo>
                    <a:pt x="749" y="66"/>
                  </a:lnTo>
                  <a:lnTo>
                    <a:pt x="750" y="66"/>
                  </a:lnTo>
                  <a:lnTo>
                    <a:pt x="754" y="66"/>
                  </a:lnTo>
                  <a:lnTo>
                    <a:pt x="757" y="66"/>
                  </a:lnTo>
                  <a:lnTo>
                    <a:pt x="760" y="66"/>
                  </a:lnTo>
                  <a:lnTo>
                    <a:pt x="761" y="66"/>
                  </a:lnTo>
                  <a:lnTo>
                    <a:pt x="766" y="66"/>
                  </a:lnTo>
                  <a:lnTo>
                    <a:pt x="768" y="66"/>
                  </a:lnTo>
                  <a:lnTo>
                    <a:pt x="769" y="66"/>
                  </a:lnTo>
                  <a:lnTo>
                    <a:pt x="774" y="66"/>
                  </a:lnTo>
                  <a:lnTo>
                    <a:pt x="776" y="66"/>
                  </a:lnTo>
                  <a:lnTo>
                    <a:pt x="781" y="66"/>
                  </a:lnTo>
                  <a:lnTo>
                    <a:pt x="784" y="66"/>
                  </a:lnTo>
                  <a:lnTo>
                    <a:pt x="787" y="66"/>
                  </a:lnTo>
                  <a:lnTo>
                    <a:pt x="789" y="66"/>
                  </a:lnTo>
                  <a:lnTo>
                    <a:pt x="793" y="66"/>
                  </a:lnTo>
                  <a:lnTo>
                    <a:pt x="795" y="66"/>
                  </a:lnTo>
                  <a:lnTo>
                    <a:pt x="797" y="66"/>
                  </a:lnTo>
                  <a:lnTo>
                    <a:pt x="801" y="66"/>
                  </a:lnTo>
                  <a:lnTo>
                    <a:pt x="803" y="66"/>
                  </a:lnTo>
                  <a:lnTo>
                    <a:pt x="806" y="66"/>
                  </a:lnTo>
                  <a:lnTo>
                    <a:pt x="808" y="66"/>
                  </a:lnTo>
                  <a:lnTo>
                    <a:pt x="812" y="66"/>
                  </a:lnTo>
                  <a:lnTo>
                    <a:pt x="814" y="66"/>
                  </a:lnTo>
                  <a:lnTo>
                    <a:pt x="816" y="66"/>
                  </a:lnTo>
                  <a:lnTo>
                    <a:pt x="820" y="66"/>
                  </a:lnTo>
                  <a:lnTo>
                    <a:pt x="822" y="66"/>
                  </a:lnTo>
                  <a:lnTo>
                    <a:pt x="825" y="66"/>
                  </a:lnTo>
                  <a:lnTo>
                    <a:pt x="827" y="66"/>
                  </a:lnTo>
                  <a:lnTo>
                    <a:pt x="832" y="66"/>
                  </a:lnTo>
                  <a:lnTo>
                    <a:pt x="833" y="66"/>
                  </a:lnTo>
                  <a:lnTo>
                    <a:pt x="835" y="66"/>
                  </a:lnTo>
                  <a:lnTo>
                    <a:pt x="840" y="66"/>
                  </a:lnTo>
                  <a:lnTo>
                    <a:pt x="841" y="66"/>
                  </a:lnTo>
                  <a:lnTo>
                    <a:pt x="844" y="66"/>
                  </a:lnTo>
                  <a:lnTo>
                    <a:pt x="847" y="66"/>
                  </a:lnTo>
                  <a:lnTo>
                    <a:pt x="851" y="66"/>
                  </a:lnTo>
                  <a:lnTo>
                    <a:pt x="852" y="66"/>
                  </a:lnTo>
                  <a:lnTo>
                    <a:pt x="854" y="66"/>
                  </a:lnTo>
                  <a:lnTo>
                    <a:pt x="859" y="66"/>
                  </a:lnTo>
                  <a:lnTo>
                    <a:pt x="860" y="66"/>
                  </a:lnTo>
                  <a:lnTo>
                    <a:pt x="863" y="66"/>
                  </a:lnTo>
                  <a:lnTo>
                    <a:pt x="863" y="64"/>
                  </a:lnTo>
                  <a:lnTo>
                    <a:pt x="867" y="64"/>
                  </a:lnTo>
                  <a:lnTo>
                    <a:pt x="870" y="64"/>
                  </a:lnTo>
                  <a:lnTo>
                    <a:pt x="871" y="64"/>
                  </a:lnTo>
                  <a:lnTo>
                    <a:pt x="871" y="66"/>
                  </a:lnTo>
                  <a:lnTo>
                    <a:pt x="870" y="66"/>
                  </a:lnTo>
                  <a:lnTo>
                    <a:pt x="870" y="71"/>
                  </a:lnTo>
                  <a:lnTo>
                    <a:pt x="870" y="72"/>
                  </a:lnTo>
                  <a:lnTo>
                    <a:pt x="870" y="74"/>
                  </a:lnTo>
                  <a:lnTo>
                    <a:pt x="870" y="79"/>
                  </a:lnTo>
                  <a:lnTo>
                    <a:pt x="870" y="80"/>
                  </a:lnTo>
                  <a:lnTo>
                    <a:pt x="870" y="82"/>
                  </a:lnTo>
                  <a:lnTo>
                    <a:pt x="870" y="86"/>
                  </a:lnTo>
                  <a:lnTo>
                    <a:pt x="870" y="88"/>
                  </a:lnTo>
                  <a:lnTo>
                    <a:pt x="870" y="91"/>
                  </a:lnTo>
                  <a:lnTo>
                    <a:pt x="867" y="91"/>
                  </a:lnTo>
                  <a:lnTo>
                    <a:pt x="867" y="93"/>
                  </a:lnTo>
                  <a:lnTo>
                    <a:pt x="867" y="98"/>
                  </a:lnTo>
                  <a:lnTo>
                    <a:pt x="867" y="99"/>
                  </a:lnTo>
                  <a:lnTo>
                    <a:pt x="867" y="101"/>
                  </a:lnTo>
                  <a:lnTo>
                    <a:pt x="867" y="106"/>
                  </a:lnTo>
                  <a:lnTo>
                    <a:pt x="867" y="107"/>
                  </a:lnTo>
                  <a:lnTo>
                    <a:pt x="867" y="110"/>
                  </a:lnTo>
                  <a:lnTo>
                    <a:pt x="867" y="114"/>
                  </a:lnTo>
                  <a:lnTo>
                    <a:pt x="867" y="117"/>
                  </a:lnTo>
                  <a:lnTo>
                    <a:pt x="867" y="118"/>
                  </a:lnTo>
                  <a:lnTo>
                    <a:pt x="867" y="120"/>
                  </a:lnTo>
                  <a:lnTo>
                    <a:pt x="867" y="125"/>
                  </a:lnTo>
                  <a:lnTo>
                    <a:pt x="867" y="126"/>
                  </a:lnTo>
                  <a:lnTo>
                    <a:pt x="867" y="128"/>
                  </a:lnTo>
                  <a:lnTo>
                    <a:pt x="867" y="133"/>
                  </a:lnTo>
                  <a:lnTo>
                    <a:pt x="867" y="134"/>
                  </a:lnTo>
                  <a:lnTo>
                    <a:pt x="867" y="137"/>
                  </a:lnTo>
                  <a:lnTo>
                    <a:pt x="860" y="139"/>
                  </a:lnTo>
                  <a:lnTo>
                    <a:pt x="859" y="139"/>
                  </a:lnTo>
                  <a:lnTo>
                    <a:pt x="854" y="139"/>
                  </a:lnTo>
                  <a:lnTo>
                    <a:pt x="852" y="144"/>
                  </a:lnTo>
                  <a:lnTo>
                    <a:pt x="851" y="144"/>
                  </a:lnTo>
                  <a:lnTo>
                    <a:pt x="847" y="144"/>
                  </a:lnTo>
                  <a:lnTo>
                    <a:pt x="844" y="144"/>
                  </a:lnTo>
                  <a:lnTo>
                    <a:pt x="841" y="144"/>
                  </a:lnTo>
                  <a:lnTo>
                    <a:pt x="840" y="144"/>
                  </a:lnTo>
                  <a:lnTo>
                    <a:pt x="835" y="144"/>
                  </a:lnTo>
                  <a:lnTo>
                    <a:pt x="835" y="145"/>
                  </a:lnTo>
                  <a:lnTo>
                    <a:pt x="833" y="145"/>
                  </a:lnTo>
                  <a:lnTo>
                    <a:pt x="835" y="145"/>
                  </a:lnTo>
                  <a:lnTo>
                    <a:pt x="841" y="147"/>
                  </a:lnTo>
                  <a:lnTo>
                    <a:pt x="847" y="147"/>
                  </a:lnTo>
                  <a:lnTo>
                    <a:pt x="851" y="147"/>
                  </a:lnTo>
                  <a:lnTo>
                    <a:pt x="852" y="147"/>
                  </a:lnTo>
                  <a:lnTo>
                    <a:pt x="852" y="152"/>
                  </a:lnTo>
                  <a:lnTo>
                    <a:pt x="854" y="152"/>
                  </a:lnTo>
                  <a:lnTo>
                    <a:pt x="859" y="152"/>
                  </a:lnTo>
                  <a:lnTo>
                    <a:pt x="860" y="152"/>
                  </a:lnTo>
                  <a:lnTo>
                    <a:pt x="860" y="153"/>
                  </a:lnTo>
                  <a:lnTo>
                    <a:pt x="867" y="153"/>
                  </a:lnTo>
                  <a:lnTo>
                    <a:pt x="870" y="153"/>
                  </a:lnTo>
                  <a:lnTo>
                    <a:pt x="871" y="153"/>
                  </a:lnTo>
                  <a:lnTo>
                    <a:pt x="876" y="153"/>
                  </a:lnTo>
                  <a:lnTo>
                    <a:pt x="878" y="157"/>
                  </a:lnTo>
                  <a:lnTo>
                    <a:pt x="879" y="157"/>
                  </a:lnTo>
                  <a:lnTo>
                    <a:pt x="882" y="157"/>
                  </a:lnTo>
                  <a:lnTo>
                    <a:pt x="886" y="157"/>
                  </a:lnTo>
                  <a:lnTo>
                    <a:pt x="882" y="157"/>
                  </a:lnTo>
                  <a:lnTo>
                    <a:pt x="882" y="160"/>
                  </a:lnTo>
                  <a:lnTo>
                    <a:pt x="879" y="160"/>
                  </a:lnTo>
                  <a:lnTo>
                    <a:pt x="878" y="160"/>
                  </a:lnTo>
                  <a:lnTo>
                    <a:pt x="876" y="160"/>
                  </a:lnTo>
                  <a:lnTo>
                    <a:pt x="871" y="163"/>
                  </a:lnTo>
                  <a:lnTo>
                    <a:pt x="870" y="163"/>
                  </a:lnTo>
                  <a:lnTo>
                    <a:pt x="867" y="163"/>
                  </a:lnTo>
                  <a:lnTo>
                    <a:pt x="867" y="165"/>
                  </a:lnTo>
                  <a:lnTo>
                    <a:pt x="863" y="165"/>
                  </a:lnTo>
                  <a:lnTo>
                    <a:pt x="860" y="165"/>
                  </a:lnTo>
                  <a:lnTo>
                    <a:pt x="860" y="166"/>
                  </a:lnTo>
                  <a:lnTo>
                    <a:pt x="859" y="166"/>
                  </a:lnTo>
                  <a:lnTo>
                    <a:pt x="859" y="171"/>
                  </a:lnTo>
                  <a:lnTo>
                    <a:pt x="860" y="172"/>
                  </a:lnTo>
                  <a:lnTo>
                    <a:pt x="860" y="174"/>
                  </a:lnTo>
                  <a:lnTo>
                    <a:pt x="860" y="179"/>
                  </a:lnTo>
                  <a:lnTo>
                    <a:pt x="860" y="180"/>
                  </a:lnTo>
                  <a:lnTo>
                    <a:pt x="863" y="184"/>
                  </a:lnTo>
                  <a:lnTo>
                    <a:pt x="863" y="185"/>
                  </a:lnTo>
                  <a:lnTo>
                    <a:pt x="863" y="190"/>
                  </a:lnTo>
                  <a:lnTo>
                    <a:pt x="863" y="192"/>
                  </a:lnTo>
                  <a:lnTo>
                    <a:pt x="863" y="193"/>
                  </a:lnTo>
                  <a:lnTo>
                    <a:pt x="863" y="198"/>
                  </a:lnTo>
                  <a:lnTo>
                    <a:pt x="863" y="200"/>
                  </a:lnTo>
                  <a:lnTo>
                    <a:pt x="863" y="203"/>
                  </a:lnTo>
                  <a:lnTo>
                    <a:pt x="863" y="206"/>
                  </a:lnTo>
                  <a:lnTo>
                    <a:pt x="863" y="209"/>
                  </a:lnTo>
                  <a:lnTo>
                    <a:pt x="863" y="211"/>
                  </a:lnTo>
                  <a:lnTo>
                    <a:pt x="863" y="212"/>
                  </a:lnTo>
                  <a:lnTo>
                    <a:pt x="863" y="217"/>
                  </a:lnTo>
                  <a:lnTo>
                    <a:pt x="863" y="219"/>
                  </a:lnTo>
                  <a:lnTo>
                    <a:pt x="860" y="219"/>
                  </a:lnTo>
                  <a:lnTo>
                    <a:pt x="860" y="220"/>
                  </a:lnTo>
                  <a:lnTo>
                    <a:pt x="860" y="225"/>
                  </a:lnTo>
                  <a:lnTo>
                    <a:pt x="860" y="227"/>
                  </a:lnTo>
                  <a:lnTo>
                    <a:pt x="859" y="227"/>
                  </a:lnTo>
                  <a:lnTo>
                    <a:pt x="854" y="227"/>
                  </a:lnTo>
                  <a:lnTo>
                    <a:pt x="852" y="230"/>
                  </a:lnTo>
                  <a:lnTo>
                    <a:pt x="851" y="230"/>
                  </a:lnTo>
                  <a:lnTo>
                    <a:pt x="847" y="230"/>
                  </a:lnTo>
                  <a:lnTo>
                    <a:pt x="844" y="230"/>
                  </a:lnTo>
                  <a:lnTo>
                    <a:pt x="844" y="233"/>
                  </a:lnTo>
                  <a:lnTo>
                    <a:pt x="841" y="233"/>
                  </a:lnTo>
                  <a:lnTo>
                    <a:pt x="840" y="233"/>
                  </a:lnTo>
                  <a:lnTo>
                    <a:pt x="835" y="233"/>
                  </a:lnTo>
                  <a:lnTo>
                    <a:pt x="833" y="236"/>
                  </a:lnTo>
                  <a:lnTo>
                    <a:pt x="832" y="236"/>
                  </a:lnTo>
                  <a:lnTo>
                    <a:pt x="827" y="236"/>
                  </a:lnTo>
                  <a:lnTo>
                    <a:pt x="825" y="236"/>
                  </a:lnTo>
                  <a:lnTo>
                    <a:pt x="822" y="236"/>
                  </a:lnTo>
                  <a:lnTo>
                    <a:pt x="816" y="236"/>
                  </a:lnTo>
                  <a:lnTo>
                    <a:pt x="812" y="236"/>
                  </a:lnTo>
                  <a:lnTo>
                    <a:pt x="806" y="239"/>
                  </a:lnTo>
                  <a:lnTo>
                    <a:pt x="801" y="239"/>
                  </a:lnTo>
                  <a:lnTo>
                    <a:pt x="795" y="244"/>
                  </a:lnTo>
                  <a:lnTo>
                    <a:pt x="789" y="244"/>
                  </a:lnTo>
                  <a:lnTo>
                    <a:pt x="784" y="244"/>
                  </a:lnTo>
                  <a:lnTo>
                    <a:pt x="777" y="244"/>
                  </a:lnTo>
                  <a:lnTo>
                    <a:pt x="777" y="246"/>
                  </a:lnTo>
                  <a:lnTo>
                    <a:pt x="776" y="246"/>
                  </a:lnTo>
                  <a:lnTo>
                    <a:pt x="774" y="246"/>
                  </a:lnTo>
                  <a:lnTo>
                    <a:pt x="769" y="246"/>
                  </a:lnTo>
                  <a:lnTo>
                    <a:pt x="768" y="246"/>
                  </a:lnTo>
                  <a:lnTo>
                    <a:pt x="766" y="246"/>
                  </a:lnTo>
                  <a:lnTo>
                    <a:pt x="761" y="246"/>
                  </a:lnTo>
                  <a:lnTo>
                    <a:pt x="757" y="246"/>
                  </a:lnTo>
                  <a:lnTo>
                    <a:pt x="750" y="246"/>
                  </a:lnTo>
                  <a:lnTo>
                    <a:pt x="747" y="246"/>
                  </a:lnTo>
                  <a:lnTo>
                    <a:pt x="741" y="246"/>
                  </a:lnTo>
                  <a:lnTo>
                    <a:pt x="734" y="246"/>
                  </a:lnTo>
                  <a:lnTo>
                    <a:pt x="719" y="252"/>
                  </a:lnTo>
                  <a:lnTo>
                    <a:pt x="703" y="252"/>
                  </a:lnTo>
                  <a:lnTo>
                    <a:pt x="685" y="257"/>
                  </a:lnTo>
                  <a:lnTo>
                    <a:pt x="668" y="257"/>
                  </a:lnTo>
                  <a:lnTo>
                    <a:pt x="640" y="258"/>
                  </a:lnTo>
                  <a:lnTo>
                    <a:pt x="620" y="258"/>
                  </a:lnTo>
                  <a:lnTo>
                    <a:pt x="597" y="258"/>
                  </a:lnTo>
                  <a:lnTo>
                    <a:pt x="575" y="265"/>
                  </a:lnTo>
                  <a:lnTo>
                    <a:pt x="553" y="265"/>
                  </a:lnTo>
                  <a:lnTo>
                    <a:pt x="531" y="265"/>
                  </a:lnTo>
                  <a:lnTo>
                    <a:pt x="516" y="265"/>
                  </a:lnTo>
                  <a:lnTo>
                    <a:pt x="499" y="271"/>
                  </a:lnTo>
                  <a:lnTo>
                    <a:pt x="481" y="271"/>
                  </a:lnTo>
                  <a:lnTo>
                    <a:pt x="465" y="271"/>
                  </a:lnTo>
                  <a:lnTo>
                    <a:pt x="449" y="279"/>
                  </a:lnTo>
                  <a:lnTo>
                    <a:pt x="434" y="279"/>
                  </a:lnTo>
                  <a:lnTo>
                    <a:pt x="416" y="279"/>
                  </a:lnTo>
                  <a:lnTo>
                    <a:pt x="398" y="286"/>
                  </a:lnTo>
                  <a:lnTo>
                    <a:pt x="383" y="286"/>
                  </a:lnTo>
                  <a:lnTo>
                    <a:pt x="367" y="286"/>
                  </a:lnTo>
                  <a:lnTo>
                    <a:pt x="351" y="286"/>
                  </a:lnTo>
                  <a:lnTo>
                    <a:pt x="333" y="292"/>
                  </a:lnTo>
                  <a:lnTo>
                    <a:pt x="317" y="292"/>
                  </a:lnTo>
                  <a:lnTo>
                    <a:pt x="301" y="292"/>
                  </a:lnTo>
                  <a:lnTo>
                    <a:pt x="295" y="292"/>
                  </a:lnTo>
                  <a:lnTo>
                    <a:pt x="289" y="292"/>
                  </a:lnTo>
                  <a:lnTo>
                    <a:pt x="285" y="292"/>
                  </a:lnTo>
                  <a:lnTo>
                    <a:pt x="262" y="292"/>
                  </a:lnTo>
                  <a:lnTo>
                    <a:pt x="247" y="292"/>
                  </a:lnTo>
                  <a:lnTo>
                    <a:pt x="230" y="292"/>
                  </a:lnTo>
                  <a:lnTo>
                    <a:pt x="212" y="292"/>
                  </a:lnTo>
                  <a:lnTo>
                    <a:pt x="196" y="292"/>
                  </a:lnTo>
                  <a:lnTo>
                    <a:pt x="179" y="292"/>
                  </a:lnTo>
                  <a:lnTo>
                    <a:pt x="164" y="286"/>
                  </a:lnTo>
                  <a:lnTo>
                    <a:pt x="147" y="286"/>
                  </a:lnTo>
                  <a:lnTo>
                    <a:pt x="141" y="286"/>
                  </a:lnTo>
                  <a:lnTo>
                    <a:pt x="136" y="284"/>
                  </a:lnTo>
                  <a:lnTo>
                    <a:pt x="129" y="284"/>
                  </a:lnTo>
                  <a:lnTo>
                    <a:pt x="126" y="284"/>
                  </a:lnTo>
                  <a:lnTo>
                    <a:pt x="120" y="284"/>
                  </a:lnTo>
                  <a:lnTo>
                    <a:pt x="113" y="279"/>
                  </a:lnTo>
                  <a:lnTo>
                    <a:pt x="109" y="279"/>
                  </a:lnTo>
                  <a:lnTo>
                    <a:pt x="106" y="279"/>
                  </a:lnTo>
                  <a:lnTo>
                    <a:pt x="106" y="276"/>
                  </a:lnTo>
                  <a:lnTo>
                    <a:pt x="102" y="273"/>
                  </a:lnTo>
                  <a:lnTo>
                    <a:pt x="101" y="271"/>
                  </a:lnTo>
                  <a:lnTo>
                    <a:pt x="99" y="268"/>
                  </a:lnTo>
                  <a:lnTo>
                    <a:pt x="94" y="265"/>
                  </a:lnTo>
                  <a:lnTo>
                    <a:pt x="93" y="263"/>
                  </a:lnTo>
                  <a:lnTo>
                    <a:pt x="90" y="258"/>
                  </a:lnTo>
                  <a:lnTo>
                    <a:pt x="90" y="257"/>
                  </a:lnTo>
                  <a:lnTo>
                    <a:pt x="86" y="255"/>
                  </a:lnTo>
                  <a:lnTo>
                    <a:pt x="83" y="255"/>
                  </a:lnTo>
                  <a:lnTo>
                    <a:pt x="83" y="252"/>
                  </a:lnTo>
                  <a:lnTo>
                    <a:pt x="82" y="249"/>
                  </a:lnTo>
                  <a:lnTo>
                    <a:pt x="80" y="246"/>
                  </a:lnTo>
                  <a:lnTo>
                    <a:pt x="75" y="246"/>
                  </a:lnTo>
                  <a:lnTo>
                    <a:pt x="75" y="244"/>
                  </a:lnTo>
                  <a:lnTo>
                    <a:pt x="74" y="239"/>
                  </a:lnTo>
                  <a:lnTo>
                    <a:pt x="70" y="239"/>
                  </a:lnTo>
                  <a:lnTo>
                    <a:pt x="70" y="238"/>
                  </a:lnTo>
                  <a:lnTo>
                    <a:pt x="67" y="236"/>
                  </a:lnTo>
                  <a:lnTo>
                    <a:pt x="64" y="233"/>
                  </a:lnTo>
                  <a:lnTo>
                    <a:pt x="63" y="230"/>
                  </a:lnTo>
                  <a:lnTo>
                    <a:pt x="58" y="227"/>
                  </a:lnTo>
                  <a:lnTo>
                    <a:pt x="58" y="225"/>
                  </a:lnTo>
                  <a:lnTo>
                    <a:pt x="56" y="220"/>
                  </a:lnTo>
                  <a:lnTo>
                    <a:pt x="55" y="219"/>
                  </a:lnTo>
                  <a:lnTo>
                    <a:pt x="51" y="217"/>
                  </a:lnTo>
                  <a:lnTo>
                    <a:pt x="48" y="212"/>
                  </a:lnTo>
                  <a:lnTo>
                    <a:pt x="48" y="211"/>
                  </a:lnTo>
                  <a:lnTo>
                    <a:pt x="45" y="211"/>
                  </a:lnTo>
                  <a:lnTo>
                    <a:pt x="45" y="209"/>
                  </a:lnTo>
                  <a:lnTo>
                    <a:pt x="45" y="206"/>
                  </a:lnTo>
                  <a:lnTo>
                    <a:pt x="43" y="203"/>
                  </a:lnTo>
                  <a:lnTo>
                    <a:pt x="43" y="200"/>
                  </a:lnTo>
                  <a:lnTo>
                    <a:pt x="39" y="198"/>
                  </a:lnTo>
                  <a:lnTo>
                    <a:pt x="39" y="193"/>
                  </a:lnTo>
                  <a:lnTo>
                    <a:pt x="39" y="192"/>
                  </a:lnTo>
                  <a:lnTo>
                    <a:pt x="37" y="190"/>
                  </a:lnTo>
                  <a:lnTo>
                    <a:pt x="37" y="185"/>
                  </a:lnTo>
                  <a:lnTo>
                    <a:pt x="37" y="184"/>
                  </a:lnTo>
                  <a:lnTo>
                    <a:pt x="35" y="180"/>
                  </a:lnTo>
                  <a:lnTo>
                    <a:pt x="35" y="179"/>
                  </a:lnTo>
                  <a:lnTo>
                    <a:pt x="35" y="174"/>
                  </a:lnTo>
                  <a:lnTo>
                    <a:pt x="35" y="172"/>
                  </a:lnTo>
                  <a:lnTo>
                    <a:pt x="35" y="171"/>
                  </a:lnTo>
                  <a:lnTo>
                    <a:pt x="35" y="166"/>
                  </a:lnTo>
                  <a:lnTo>
                    <a:pt x="35" y="163"/>
                  </a:lnTo>
                  <a:lnTo>
                    <a:pt x="35" y="160"/>
                  </a:lnTo>
                  <a:lnTo>
                    <a:pt x="35" y="157"/>
                  </a:lnTo>
                  <a:lnTo>
                    <a:pt x="31" y="152"/>
                  </a:lnTo>
                  <a:lnTo>
                    <a:pt x="31" y="145"/>
                  </a:lnTo>
                  <a:lnTo>
                    <a:pt x="29" y="139"/>
                  </a:lnTo>
                  <a:lnTo>
                    <a:pt x="29" y="134"/>
                  </a:lnTo>
                  <a:lnTo>
                    <a:pt x="29" y="128"/>
                  </a:lnTo>
                  <a:lnTo>
                    <a:pt x="26" y="126"/>
                  </a:lnTo>
                  <a:lnTo>
                    <a:pt x="26" y="120"/>
                  </a:lnTo>
                  <a:lnTo>
                    <a:pt x="24" y="117"/>
                  </a:lnTo>
                  <a:lnTo>
                    <a:pt x="24" y="110"/>
                  </a:lnTo>
                  <a:lnTo>
                    <a:pt x="18" y="106"/>
                  </a:lnTo>
                  <a:lnTo>
                    <a:pt x="18" y="99"/>
                  </a:lnTo>
                  <a:lnTo>
                    <a:pt x="12" y="93"/>
                  </a:lnTo>
                  <a:lnTo>
                    <a:pt x="12" y="88"/>
                  </a:lnTo>
                  <a:lnTo>
                    <a:pt x="7" y="82"/>
                  </a:lnTo>
                  <a:lnTo>
                    <a:pt x="7" y="79"/>
                  </a:lnTo>
                  <a:lnTo>
                    <a:pt x="7" y="74"/>
                  </a:lnTo>
                  <a:lnTo>
                    <a:pt x="4" y="74"/>
                  </a:lnTo>
                  <a:lnTo>
                    <a:pt x="4" y="72"/>
                  </a:lnTo>
                  <a:lnTo>
                    <a:pt x="4" y="71"/>
                  </a:lnTo>
                  <a:lnTo>
                    <a:pt x="0" y="66"/>
                  </a:lnTo>
                  <a:lnTo>
                    <a:pt x="0" y="64"/>
                  </a:lnTo>
                  <a:lnTo>
                    <a:pt x="0" y="61"/>
                  </a:lnTo>
                  <a:lnTo>
                    <a:pt x="0" y="59"/>
                  </a:lnTo>
                  <a:lnTo>
                    <a:pt x="4" y="59"/>
                  </a:lnTo>
                  <a:lnTo>
                    <a:pt x="4" y="55"/>
                  </a:lnTo>
                  <a:lnTo>
                    <a:pt x="4" y="53"/>
                  </a:lnTo>
                  <a:lnTo>
                    <a:pt x="4" y="47"/>
                  </a:lnTo>
                  <a:lnTo>
                    <a:pt x="4" y="42"/>
                  </a:lnTo>
                  <a:lnTo>
                    <a:pt x="4" y="40"/>
                  </a:lnTo>
                  <a:lnTo>
                    <a:pt x="4" y="36"/>
                  </a:lnTo>
                  <a:lnTo>
                    <a:pt x="4" y="34"/>
                  </a:lnTo>
                  <a:lnTo>
                    <a:pt x="4" y="32"/>
                  </a:lnTo>
                  <a:lnTo>
                    <a:pt x="4" y="28"/>
                  </a:lnTo>
                  <a:lnTo>
                    <a:pt x="4" y="26"/>
                  </a:lnTo>
                  <a:lnTo>
                    <a:pt x="4" y="24"/>
                  </a:lnTo>
                  <a:lnTo>
                    <a:pt x="4" y="20"/>
                  </a:lnTo>
                  <a:lnTo>
                    <a:pt x="4" y="18"/>
                  </a:lnTo>
                  <a:lnTo>
                    <a:pt x="7" y="18"/>
                  </a:lnTo>
                  <a:lnTo>
                    <a:pt x="7" y="15"/>
                  </a:lnTo>
                  <a:lnTo>
                    <a:pt x="10" y="15"/>
                  </a:lnTo>
                  <a:lnTo>
                    <a:pt x="10" y="13"/>
                  </a:lnTo>
                  <a:lnTo>
                    <a:pt x="12" y="13"/>
                  </a:lnTo>
                  <a:lnTo>
                    <a:pt x="12" y="8"/>
                  </a:lnTo>
                  <a:lnTo>
                    <a:pt x="12" y="7"/>
                  </a:lnTo>
                  <a:lnTo>
                    <a:pt x="16" y="7"/>
                  </a:lnTo>
                  <a:lnTo>
                    <a:pt x="16" y="5"/>
                  </a:lnTo>
                  <a:lnTo>
                    <a:pt x="18" y="5"/>
                  </a:lnTo>
                  <a:lnTo>
                    <a:pt x="18" y="0"/>
                  </a:lnTo>
                  <a:lnTo>
                    <a:pt x="12" y="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264"/>
            <p:cNvSpPr>
              <a:spLocks/>
            </p:cNvSpPr>
            <p:nvPr/>
          </p:nvSpPr>
          <p:spPr bwMode="auto">
            <a:xfrm>
              <a:off x="2004133" y="2495760"/>
              <a:ext cx="4329432" cy="1660293"/>
            </a:xfrm>
            <a:custGeom>
              <a:avLst/>
              <a:gdLst>
                <a:gd name="T0" fmla="*/ 58738 w 886"/>
                <a:gd name="T1" fmla="*/ 11113 h 292"/>
                <a:gd name="T2" fmla="*/ 92075 w 886"/>
                <a:gd name="T3" fmla="*/ 12700 h 292"/>
                <a:gd name="T4" fmla="*/ 131763 w 886"/>
                <a:gd name="T5" fmla="*/ 12700 h 292"/>
                <a:gd name="T6" fmla="*/ 173038 w 886"/>
                <a:gd name="T7" fmla="*/ 12700 h 292"/>
                <a:gd name="T8" fmla="*/ 204788 w 886"/>
                <a:gd name="T9" fmla="*/ 23813 h 292"/>
                <a:gd name="T10" fmla="*/ 246063 w 886"/>
                <a:gd name="T11" fmla="*/ 41275 h 292"/>
                <a:gd name="T12" fmla="*/ 284163 w 886"/>
                <a:gd name="T13" fmla="*/ 63500 h 292"/>
                <a:gd name="T14" fmla="*/ 327025 w 886"/>
                <a:gd name="T15" fmla="*/ 66675 h 292"/>
                <a:gd name="T16" fmla="*/ 366713 w 886"/>
                <a:gd name="T17" fmla="*/ 66675 h 292"/>
                <a:gd name="T18" fmla="*/ 407988 w 886"/>
                <a:gd name="T19" fmla="*/ 66675 h 292"/>
                <a:gd name="T20" fmla="*/ 452438 w 886"/>
                <a:gd name="T21" fmla="*/ 71438 h 292"/>
                <a:gd name="T22" fmla="*/ 515938 w 886"/>
                <a:gd name="T23" fmla="*/ 74613 h 292"/>
                <a:gd name="T24" fmla="*/ 561975 w 886"/>
                <a:gd name="T25" fmla="*/ 80963 h 292"/>
                <a:gd name="T26" fmla="*/ 608013 w 886"/>
                <a:gd name="T27" fmla="*/ 87313 h 292"/>
                <a:gd name="T28" fmla="*/ 650875 w 886"/>
                <a:gd name="T29" fmla="*/ 93663 h 292"/>
                <a:gd name="T30" fmla="*/ 690563 w 886"/>
                <a:gd name="T31" fmla="*/ 93663 h 292"/>
                <a:gd name="T32" fmla="*/ 750888 w 886"/>
                <a:gd name="T33" fmla="*/ 104775 h 292"/>
                <a:gd name="T34" fmla="*/ 804863 w 886"/>
                <a:gd name="T35" fmla="*/ 104775 h 292"/>
                <a:gd name="T36" fmla="*/ 842963 w 886"/>
                <a:gd name="T37" fmla="*/ 104775 h 292"/>
                <a:gd name="T38" fmla="*/ 882650 w 886"/>
                <a:gd name="T39" fmla="*/ 104775 h 292"/>
                <a:gd name="T40" fmla="*/ 942975 w 886"/>
                <a:gd name="T41" fmla="*/ 104775 h 292"/>
                <a:gd name="T42" fmla="*/ 1004888 w 886"/>
                <a:gd name="T43" fmla="*/ 104775 h 292"/>
                <a:gd name="T44" fmla="*/ 1074738 w 886"/>
                <a:gd name="T45" fmla="*/ 104775 h 292"/>
                <a:gd name="T46" fmla="*/ 1117600 w 886"/>
                <a:gd name="T47" fmla="*/ 104775 h 292"/>
                <a:gd name="T48" fmla="*/ 1158875 w 886"/>
                <a:gd name="T49" fmla="*/ 104775 h 292"/>
                <a:gd name="T50" fmla="*/ 1189038 w 886"/>
                <a:gd name="T51" fmla="*/ 104775 h 292"/>
                <a:gd name="T52" fmla="*/ 1228725 w 886"/>
                <a:gd name="T53" fmla="*/ 104775 h 292"/>
                <a:gd name="T54" fmla="*/ 1271588 w 886"/>
                <a:gd name="T55" fmla="*/ 104775 h 292"/>
                <a:gd name="T56" fmla="*/ 1309688 w 886"/>
                <a:gd name="T57" fmla="*/ 104775 h 292"/>
                <a:gd name="T58" fmla="*/ 1350963 w 886"/>
                <a:gd name="T59" fmla="*/ 104775 h 292"/>
                <a:gd name="T60" fmla="*/ 1382713 w 886"/>
                <a:gd name="T61" fmla="*/ 101600 h 292"/>
                <a:gd name="T62" fmla="*/ 1381125 w 886"/>
                <a:gd name="T63" fmla="*/ 136525 h 292"/>
                <a:gd name="T64" fmla="*/ 1376363 w 886"/>
                <a:gd name="T65" fmla="*/ 169863 h 292"/>
                <a:gd name="T66" fmla="*/ 1376363 w 886"/>
                <a:gd name="T67" fmla="*/ 211138 h 292"/>
                <a:gd name="T68" fmla="*/ 1339850 w 886"/>
                <a:gd name="T69" fmla="*/ 228600 h 292"/>
                <a:gd name="T70" fmla="*/ 1350963 w 886"/>
                <a:gd name="T71" fmla="*/ 233363 h 292"/>
                <a:gd name="T72" fmla="*/ 1382713 w 886"/>
                <a:gd name="T73" fmla="*/ 242888 h 292"/>
                <a:gd name="T74" fmla="*/ 1393825 w 886"/>
                <a:gd name="T75" fmla="*/ 254000 h 292"/>
                <a:gd name="T76" fmla="*/ 1363663 w 886"/>
                <a:gd name="T77" fmla="*/ 263525 h 292"/>
                <a:gd name="T78" fmla="*/ 1370013 w 886"/>
                <a:gd name="T79" fmla="*/ 304800 h 292"/>
                <a:gd name="T80" fmla="*/ 1370013 w 886"/>
                <a:gd name="T81" fmla="*/ 344488 h 292"/>
                <a:gd name="T82" fmla="*/ 1350963 w 886"/>
                <a:gd name="T83" fmla="*/ 365125 h 292"/>
                <a:gd name="T84" fmla="*/ 1312863 w 886"/>
                <a:gd name="T85" fmla="*/ 374650 h 292"/>
                <a:gd name="T86" fmla="*/ 1244600 w 886"/>
                <a:gd name="T87" fmla="*/ 387350 h 292"/>
                <a:gd name="T88" fmla="*/ 1201738 w 886"/>
                <a:gd name="T89" fmla="*/ 390525 h 292"/>
                <a:gd name="T90" fmla="*/ 1016000 w 886"/>
                <a:gd name="T91" fmla="*/ 409575 h 292"/>
                <a:gd name="T92" fmla="*/ 738188 w 886"/>
                <a:gd name="T93" fmla="*/ 430213 h 292"/>
                <a:gd name="T94" fmla="*/ 503238 w 886"/>
                <a:gd name="T95" fmla="*/ 463550 h 292"/>
                <a:gd name="T96" fmla="*/ 311150 w 886"/>
                <a:gd name="T97" fmla="*/ 463550 h 292"/>
                <a:gd name="T98" fmla="*/ 179388 w 886"/>
                <a:gd name="T99" fmla="*/ 442913 h 292"/>
                <a:gd name="T100" fmla="*/ 142875 w 886"/>
                <a:gd name="T101" fmla="*/ 409575 h 292"/>
                <a:gd name="T102" fmla="*/ 117475 w 886"/>
                <a:gd name="T103" fmla="*/ 379413 h 292"/>
                <a:gd name="T104" fmla="*/ 87313 w 886"/>
                <a:gd name="T105" fmla="*/ 347663 h 292"/>
                <a:gd name="T106" fmla="*/ 61913 w 886"/>
                <a:gd name="T107" fmla="*/ 314325 h 292"/>
                <a:gd name="T108" fmla="*/ 55563 w 886"/>
                <a:gd name="T109" fmla="*/ 273050 h 292"/>
                <a:gd name="T110" fmla="*/ 46038 w 886"/>
                <a:gd name="T111" fmla="*/ 212725 h 292"/>
                <a:gd name="T112" fmla="*/ 19050 w 886"/>
                <a:gd name="T113" fmla="*/ 139700 h 292"/>
                <a:gd name="T114" fmla="*/ 0 w 886"/>
                <a:gd name="T115" fmla="*/ 96838 h 292"/>
                <a:gd name="T116" fmla="*/ 6350 w 886"/>
                <a:gd name="T117" fmla="*/ 53975 h 292"/>
                <a:gd name="T118" fmla="*/ 15875 w 886"/>
                <a:gd name="T119" fmla="*/ 23813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6" h="292">
                  <a:moveTo>
                    <a:pt x="12" y="0"/>
                  </a:moveTo>
                  <a:lnTo>
                    <a:pt x="16" y="0"/>
                  </a:lnTo>
                  <a:lnTo>
                    <a:pt x="18" y="0"/>
                  </a:lnTo>
                  <a:lnTo>
                    <a:pt x="24" y="5"/>
                  </a:lnTo>
                  <a:lnTo>
                    <a:pt x="26" y="5"/>
                  </a:lnTo>
                  <a:lnTo>
                    <a:pt x="29" y="5"/>
                  </a:lnTo>
                  <a:lnTo>
                    <a:pt x="31" y="7"/>
                  </a:lnTo>
                  <a:lnTo>
                    <a:pt x="35" y="7"/>
                  </a:lnTo>
                  <a:lnTo>
                    <a:pt x="37" y="7"/>
                  </a:lnTo>
                  <a:lnTo>
                    <a:pt x="39" y="7"/>
                  </a:lnTo>
                  <a:lnTo>
                    <a:pt x="43" y="7"/>
                  </a:lnTo>
                  <a:lnTo>
                    <a:pt x="45" y="7"/>
                  </a:lnTo>
                  <a:lnTo>
                    <a:pt x="45" y="8"/>
                  </a:lnTo>
                  <a:lnTo>
                    <a:pt x="48" y="8"/>
                  </a:lnTo>
                  <a:lnTo>
                    <a:pt x="51" y="8"/>
                  </a:lnTo>
                  <a:lnTo>
                    <a:pt x="55" y="8"/>
                  </a:lnTo>
                  <a:lnTo>
                    <a:pt x="56" y="8"/>
                  </a:lnTo>
                  <a:lnTo>
                    <a:pt x="58" y="8"/>
                  </a:lnTo>
                  <a:lnTo>
                    <a:pt x="63" y="8"/>
                  </a:lnTo>
                  <a:lnTo>
                    <a:pt x="64" y="8"/>
                  </a:lnTo>
                  <a:lnTo>
                    <a:pt x="67" y="8"/>
                  </a:lnTo>
                  <a:lnTo>
                    <a:pt x="70" y="8"/>
                  </a:lnTo>
                  <a:lnTo>
                    <a:pt x="74" y="8"/>
                  </a:lnTo>
                  <a:lnTo>
                    <a:pt x="75" y="8"/>
                  </a:lnTo>
                  <a:lnTo>
                    <a:pt x="80" y="8"/>
                  </a:lnTo>
                  <a:lnTo>
                    <a:pt x="82" y="8"/>
                  </a:lnTo>
                  <a:lnTo>
                    <a:pt x="83" y="8"/>
                  </a:lnTo>
                  <a:lnTo>
                    <a:pt x="86" y="8"/>
                  </a:lnTo>
                  <a:lnTo>
                    <a:pt x="90" y="8"/>
                  </a:lnTo>
                  <a:lnTo>
                    <a:pt x="93" y="8"/>
                  </a:lnTo>
                  <a:lnTo>
                    <a:pt x="94" y="8"/>
                  </a:lnTo>
                  <a:lnTo>
                    <a:pt x="99" y="8"/>
                  </a:lnTo>
                  <a:lnTo>
                    <a:pt x="101" y="8"/>
                  </a:lnTo>
                  <a:lnTo>
                    <a:pt x="102" y="8"/>
                  </a:lnTo>
                  <a:lnTo>
                    <a:pt x="106" y="8"/>
                  </a:lnTo>
                  <a:lnTo>
                    <a:pt x="109" y="8"/>
                  </a:lnTo>
                  <a:lnTo>
                    <a:pt x="112" y="13"/>
                  </a:lnTo>
                  <a:lnTo>
                    <a:pt x="113" y="13"/>
                  </a:lnTo>
                  <a:lnTo>
                    <a:pt x="117" y="13"/>
                  </a:lnTo>
                  <a:lnTo>
                    <a:pt x="120" y="13"/>
                  </a:lnTo>
                  <a:lnTo>
                    <a:pt x="121" y="13"/>
                  </a:lnTo>
                  <a:lnTo>
                    <a:pt x="126" y="13"/>
                  </a:lnTo>
                  <a:lnTo>
                    <a:pt x="126" y="15"/>
                  </a:lnTo>
                  <a:lnTo>
                    <a:pt x="128" y="15"/>
                  </a:lnTo>
                  <a:lnTo>
                    <a:pt x="129" y="15"/>
                  </a:lnTo>
                  <a:lnTo>
                    <a:pt x="133" y="15"/>
                  </a:lnTo>
                  <a:lnTo>
                    <a:pt x="136" y="18"/>
                  </a:lnTo>
                  <a:lnTo>
                    <a:pt x="139" y="18"/>
                  </a:lnTo>
                  <a:lnTo>
                    <a:pt x="141" y="18"/>
                  </a:lnTo>
                  <a:lnTo>
                    <a:pt x="145" y="20"/>
                  </a:lnTo>
                  <a:lnTo>
                    <a:pt x="147" y="20"/>
                  </a:lnTo>
                  <a:lnTo>
                    <a:pt x="149" y="24"/>
                  </a:lnTo>
                  <a:lnTo>
                    <a:pt x="153" y="24"/>
                  </a:lnTo>
                  <a:lnTo>
                    <a:pt x="155" y="26"/>
                  </a:lnTo>
                  <a:lnTo>
                    <a:pt x="158" y="28"/>
                  </a:lnTo>
                  <a:lnTo>
                    <a:pt x="160" y="28"/>
                  </a:lnTo>
                  <a:lnTo>
                    <a:pt x="164" y="32"/>
                  </a:lnTo>
                  <a:lnTo>
                    <a:pt x="166" y="32"/>
                  </a:lnTo>
                  <a:lnTo>
                    <a:pt x="168" y="34"/>
                  </a:lnTo>
                  <a:lnTo>
                    <a:pt x="172" y="36"/>
                  </a:lnTo>
                  <a:lnTo>
                    <a:pt x="174" y="36"/>
                  </a:lnTo>
                  <a:lnTo>
                    <a:pt x="177" y="36"/>
                  </a:lnTo>
                  <a:lnTo>
                    <a:pt x="179" y="40"/>
                  </a:lnTo>
                  <a:lnTo>
                    <a:pt x="184" y="40"/>
                  </a:lnTo>
                  <a:lnTo>
                    <a:pt x="185" y="40"/>
                  </a:lnTo>
                  <a:lnTo>
                    <a:pt x="187" y="40"/>
                  </a:lnTo>
                  <a:lnTo>
                    <a:pt x="191" y="42"/>
                  </a:lnTo>
                  <a:lnTo>
                    <a:pt x="193" y="42"/>
                  </a:lnTo>
                  <a:lnTo>
                    <a:pt x="196" y="42"/>
                  </a:lnTo>
                  <a:lnTo>
                    <a:pt x="199" y="42"/>
                  </a:lnTo>
                  <a:lnTo>
                    <a:pt x="203" y="42"/>
                  </a:lnTo>
                  <a:lnTo>
                    <a:pt x="206" y="42"/>
                  </a:lnTo>
                  <a:lnTo>
                    <a:pt x="211" y="42"/>
                  </a:lnTo>
                  <a:lnTo>
                    <a:pt x="212" y="42"/>
                  </a:lnTo>
                  <a:lnTo>
                    <a:pt x="215" y="42"/>
                  </a:lnTo>
                  <a:lnTo>
                    <a:pt x="219" y="42"/>
                  </a:lnTo>
                  <a:lnTo>
                    <a:pt x="222" y="42"/>
                  </a:lnTo>
                  <a:lnTo>
                    <a:pt x="223" y="42"/>
                  </a:lnTo>
                  <a:lnTo>
                    <a:pt x="228" y="42"/>
                  </a:lnTo>
                  <a:lnTo>
                    <a:pt x="230" y="42"/>
                  </a:lnTo>
                  <a:lnTo>
                    <a:pt x="231" y="42"/>
                  </a:lnTo>
                  <a:lnTo>
                    <a:pt x="234" y="42"/>
                  </a:lnTo>
                  <a:lnTo>
                    <a:pt x="238" y="42"/>
                  </a:lnTo>
                  <a:lnTo>
                    <a:pt x="241" y="42"/>
                  </a:lnTo>
                  <a:lnTo>
                    <a:pt x="242" y="42"/>
                  </a:lnTo>
                  <a:lnTo>
                    <a:pt x="247" y="42"/>
                  </a:lnTo>
                  <a:lnTo>
                    <a:pt x="249" y="42"/>
                  </a:lnTo>
                  <a:lnTo>
                    <a:pt x="250" y="42"/>
                  </a:lnTo>
                  <a:lnTo>
                    <a:pt x="254" y="42"/>
                  </a:lnTo>
                  <a:lnTo>
                    <a:pt x="257" y="42"/>
                  </a:lnTo>
                  <a:lnTo>
                    <a:pt x="262" y="42"/>
                  </a:lnTo>
                  <a:lnTo>
                    <a:pt x="266" y="42"/>
                  </a:lnTo>
                  <a:lnTo>
                    <a:pt x="268" y="42"/>
                  </a:lnTo>
                  <a:lnTo>
                    <a:pt x="270" y="42"/>
                  </a:lnTo>
                  <a:lnTo>
                    <a:pt x="274" y="45"/>
                  </a:lnTo>
                  <a:lnTo>
                    <a:pt x="276" y="45"/>
                  </a:lnTo>
                  <a:lnTo>
                    <a:pt x="279" y="45"/>
                  </a:lnTo>
                  <a:lnTo>
                    <a:pt x="281" y="45"/>
                  </a:lnTo>
                  <a:lnTo>
                    <a:pt x="285" y="45"/>
                  </a:lnTo>
                  <a:lnTo>
                    <a:pt x="287" y="45"/>
                  </a:lnTo>
                  <a:lnTo>
                    <a:pt x="289" y="45"/>
                  </a:lnTo>
                  <a:lnTo>
                    <a:pt x="293" y="45"/>
                  </a:lnTo>
                  <a:lnTo>
                    <a:pt x="298" y="45"/>
                  </a:lnTo>
                  <a:lnTo>
                    <a:pt x="305" y="45"/>
                  </a:lnTo>
                  <a:lnTo>
                    <a:pt x="308" y="45"/>
                  </a:lnTo>
                  <a:lnTo>
                    <a:pt x="314" y="45"/>
                  </a:lnTo>
                  <a:lnTo>
                    <a:pt x="320" y="47"/>
                  </a:lnTo>
                  <a:lnTo>
                    <a:pt x="325" y="47"/>
                  </a:lnTo>
                  <a:lnTo>
                    <a:pt x="332" y="47"/>
                  </a:lnTo>
                  <a:lnTo>
                    <a:pt x="335" y="47"/>
                  </a:lnTo>
                  <a:lnTo>
                    <a:pt x="340" y="47"/>
                  </a:lnTo>
                  <a:lnTo>
                    <a:pt x="341" y="47"/>
                  </a:lnTo>
                  <a:lnTo>
                    <a:pt x="344" y="51"/>
                  </a:lnTo>
                  <a:lnTo>
                    <a:pt x="348" y="51"/>
                  </a:lnTo>
                  <a:lnTo>
                    <a:pt x="351" y="51"/>
                  </a:lnTo>
                  <a:lnTo>
                    <a:pt x="352" y="51"/>
                  </a:lnTo>
                  <a:lnTo>
                    <a:pt x="354" y="51"/>
                  </a:lnTo>
                  <a:lnTo>
                    <a:pt x="359" y="53"/>
                  </a:lnTo>
                  <a:lnTo>
                    <a:pt x="360" y="53"/>
                  </a:lnTo>
                  <a:lnTo>
                    <a:pt x="363" y="53"/>
                  </a:lnTo>
                  <a:lnTo>
                    <a:pt x="367" y="53"/>
                  </a:lnTo>
                  <a:lnTo>
                    <a:pt x="370" y="55"/>
                  </a:lnTo>
                  <a:lnTo>
                    <a:pt x="371" y="55"/>
                  </a:lnTo>
                  <a:lnTo>
                    <a:pt x="376" y="55"/>
                  </a:lnTo>
                  <a:lnTo>
                    <a:pt x="378" y="55"/>
                  </a:lnTo>
                  <a:lnTo>
                    <a:pt x="383" y="55"/>
                  </a:lnTo>
                  <a:lnTo>
                    <a:pt x="386" y="55"/>
                  </a:lnTo>
                  <a:lnTo>
                    <a:pt x="389" y="55"/>
                  </a:lnTo>
                  <a:lnTo>
                    <a:pt x="391" y="55"/>
                  </a:lnTo>
                  <a:lnTo>
                    <a:pt x="397" y="55"/>
                  </a:lnTo>
                  <a:lnTo>
                    <a:pt x="398" y="59"/>
                  </a:lnTo>
                  <a:lnTo>
                    <a:pt x="403" y="59"/>
                  </a:lnTo>
                  <a:lnTo>
                    <a:pt x="405" y="59"/>
                  </a:lnTo>
                  <a:lnTo>
                    <a:pt x="408" y="59"/>
                  </a:lnTo>
                  <a:lnTo>
                    <a:pt x="410" y="59"/>
                  </a:lnTo>
                  <a:lnTo>
                    <a:pt x="414" y="59"/>
                  </a:lnTo>
                  <a:lnTo>
                    <a:pt x="416" y="59"/>
                  </a:lnTo>
                  <a:lnTo>
                    <a:pt x="418" y="59"/>
                  </a:lnTo>
                  <a:lnTo>
                    <a:pt x="422" y="59"/>
                  </a:lnTo>
                  <a:lnTo>
                    <a:pt x="424" y="59"/>
                  </a:lnTo>
                  <a:lnTo>
                    <a:pt x="427" y="59"/>
                  </a:lnTo>
                  <a:lnTo>
                    <a:pt x="429" y="59"/>
                  </a:lnTo>
                  <a:lnTo>
                    <a:pt x="434" y="59"/>
                  </a:lnTo>
                  <a:lnTo>
                    <a:pt x="435" y="59"/>
                  </a:lnTo>
                  <a:lnTo>
                    <a:pt x="437" y="59"/>
                  </a:lnTo>
                  <a:lnTo>
                    <a:pt x="441" y="59"/>
                  </a:lnTo>
                  <a:lnTo>
                    <a:pt x="443" y="61"/>
                  </a:lnTo>
                  <a:lnTo>
                    <a:pt x="446" y="61"/>
                  </a:lnTo>
                  <a:lnTo>
                    <a:pt x="453" y="61"/>
                  </a:lnTo>
                  <a:lnTo>
                    <a:pt x="456" y="61"/>
                  </a:lnTo>
                  <a:lnTo>
                    <a:pt x="462" y="61"/>
                  </a:lnTo>
                  <a:lnTo>
                    <a:pt x="469" y="66"/>
                  </a:lnTo>
                  <a:lnTo>
                    <a:pt x="473" y="66"/>
                  </a:lnTo>
                  <a:lnTo>
                    <a:pt x="480" y="66"/>
                  </a:lnTo>
                  <a:lnTo>
                    <a:pt x="484" y="66"/>
                  </a:lnTo>
                  <a:lnTo>
                    <a:pt x="491" y="66"/>
                  </a:lnTo>
                  <a:lnTo>
                    <a:pt x="492" y="66"/>
                  </a:lnTo>
                  <a:lnTo>
                    <a:pt x="497" y="66"/>
                  </a:lnTo>
                  <a:lnTo>
                    <a:pt x="499" y="66"/>
                  </a:lnTo>
                  <a:lnTo>
                    <a:pt x="500" y="66"/>
                  </a:lnTo>
                  <a:lnTo>
                    <a:pt x="504" y="66"/>
                  </a:lnTo>
                  <a:lnTo>
                    <a:pt x="507" y="66"/>
                  </a:lnTo>
                  <a:lnTo>
                    <a:pt x="510" y="66"/>
                  </a:lnTo>
                  <a:lnTo>
                    <a:pt x="512" y="66"/>
                  </a:lnTo>
                  <a:lnTo>
                    <a:pt x="516" y="66"/>
                  </a:lnTo>
                  <a:lnTo>
                    <a:pt x="518" y="66"/>
                  </a:lnTo>
                  <a:lnTo>
                    <a:pt x="519" y="66"/>
                  </a:lnTo>
                  <a:lnTo>
                    <a:pt x="524" y="66"/>
                  </a:lnTo>
                  <a:lnTo>
                    <a:pt x="526" y="66"/>
                  </a:lnTo>
                  <a:lnTo>
                    <a:pt x="529" y="66"/>
                  </a:lnTo>
                  <a:lnTo>
                    <a:pt x="531" y="66"/>
                  </a:lnTo>
                  <a:lnTo>
                    <a:pt x="535" y="66"/>
                  </a:lnTo>
                  <a:lnTo>
                    <a:pt x="537" y="66"/>
                  </a:lnTo>
                  <a:lnTo>
                    <a:pt x="539" y="66"/>
                  </a:lnTo>
                  <a:lnTo>
                    <a:pt x="543" y="66"/>
                  </a:lnTo>
                  <a:lnTo>
                    <a:pt x="545" y="66"/>
                  </a:lnTo>
                  <a:lnTo>
                    <a:pt x="548" y="66"/>
                  </a:lnTo>
                  <a:lnTo>
                    <a:pt x="551" y="66"/>
                  </a:lnTo>
                  <a:lnTo>
                    <a:pt x="553" y="66"/>
                  </a:lnTo>
                  <a:lnTo>
                    <a:pt x="556" y="66"/>
                  </a:lnTo>
                  <a:lnTo>
                    <a:pt x="558" y="66"/>
                  </a:lnTo>
                  <a:lnTo>
                    <a:pt x="564" y="66"/>
                  </a:lnTo>
                  <a:lnTo>
                    <a:pt x="570" y="66"/>
                  </a:lnTo>
                  <a:lnTo>
                    <a:pt x="575" y="66"/>
                  </a:lnTo>
                  <a:lnTo>
                    <a:pt x="582" y="66"/>
                  </a:lnTo>
                  <a:lnTo>
                    <a:pt x="583" y="66"/>
                  </a:lnTo>
                  <a:lnTo>
                    <a:pt x="585" y="66"/>
                  </a:lnTo>
                  <a:lnTo>
                    <a:pt x="590" y="66"/>
                  </a:lnTo>
                  <a:lnTo>
                    <a:pt x="594" y="66"/>
                  </a:lnTo>
                  <a:lnTo>
                    <a:pt x="601" y="66"/>
                  </a:lnTo>
                  <a:lnTo>
                    <a:pt x="604" y="66"/>
                  </a:lnTo>
                  <a:lnTo>
                    <a:pt x="610" y="66"/>
                  </a:lnTo>
                  <a:lnTo>
                    <a:pt x="617" y="66"/>
                  </a:lnTo>
                  <a:lnTo>
                    <a:pt x="621" y="66"/>
                  </a:lnTo>
                  <a:lnTo>
                    <a:pt x="626" y="66"/>
                  </a:lnTo>
                  <a:lnTo>
                    <a:pt x="628" y="66"/>
                  </a:lnTo>
                  <a:lnTo>
                    <a:pt x="629" y="66"/>
                  </a:lnTo>
                  <a:lnTo>
                    <a:pt x="633" y="66"/>
                  </a:lnTo>
                  <a:lnTo>
                    <a:pt x="636" y="66"/>
                  </a:lnTo>
                  <a:lnTo>
                    <a:pt x="639" y="66"/>
                  </a:lnTo>
                  <a:lnTo>
                    <a:pt x="645" y="66"/>
                  </a:lnTo>
                  <a:lnTo>
                    <a:pt x="648" y="66"/>
                  </a:lnTo>
                  <a:lnTo>
                    <a:pt x="655" y="66"/>
                  </a:lnTo>
                  <a:lnTo>
                    <a:pt x="660" y="66"/>
                  </a:lnTo>
                  <a:lnTo>
                    <a:pt x="666" y="66"/>
                  </a:lnTo>
                  <a:lnTo>
                    <a:pt x="672" y="66"/>
                  </a:lnTo>
                  <a:lnTo>
                    <a:pt x="677" y="66"/>
                  </a:lnTo>
                  <a:lnTo>
                    <a:pt x="683" y="66"/>
                  </a:lnTo>
                  <a:lnTo>
                    <a:pt x="685" y="66"/>
                  </a:lnTo>
                  <a:lnTo>
                    <a:pt x="687" y="66"/>
                  </a:lnTo>
                  <a:lnTo>
                    <a:pt x="691" y="66"/>
                  </a:lnTo>
                  <a:lnTo>
                    <a:pt x="693" y="66"/>
                  </a:lnTo>
                  <a:lnTo>
                    <a:pt x="696" y="66"/>
                  </a:lnTo>
                  <a:lnTo>
                    <a:pt x="699" y="66"/>
                  </a:lnTo>
                  <a:lnTo>
                    <a:pt x="703" y="66"/>
                  </a:lnTo>
                  <a:lnTo>
                    <a:pt x="704" y="66"/>
                  </a:lnTo>
                  <a:lnTo>
                    <a:pt x="706" y="66"/>
                  </a:lnTo>
                  <a:lnTo>
                    <a:pt x="711" y="66"/>
                  </a:lnTo>
                  <a:lnTo>
                    <a:pt x="712" y="66"/>
                  </a:lnTo>
                  <a:lnTo>
                    <a:pt x="715" y="66"/>
                  </a:lnTo>
                  <a:lnTo>
                    <a:pt x="719" y="66"/>
                  </a:lnTo>
                  <a:lnTo>
                    <a:pt x="722" y="66"/>
                  </a:lnTo>
                  <a:lnTo>
                    <a:pt x="723" y="66"/>
                  </a:lnTo>
                  <a:lnTo>
                    <a:pt x="728" y="66"/>
                  </a:lnTo>
                  <a:lnTo>
                    <a:pt x="730" y="66"/>
                  </a:lnTo>
                  <a:lnTo>
                    <a:pt x="731" y="66"/>
                  </a:lnTo>
                  <a:lnTo>
                    <a:pt x="734" y="66"/>
                  </a:lnTo>
                  <a:lnTo>
                    <a:pt x="734" y="64"/>
                  </a:lnTo>
                  <a:lnTo>
                    <a:pt x="738" y="64"/>
                  </a:lnTo>
                  <a:lnTo>
                    <a:pt x="741" y="64"/>
                  </a:lnTo>
                  <a:lnTo>
                    <a:pt x="742" y="64"/>
                  </a:lnTo>
                  <a:lnTo>
                    <a:pt x="747" y="64"/>
                  </a:lnTo>
                  <a:lnTo>
                    <a:pt x="749" y="64"/>
                  </a:lnTo>
                  <a:lnTo>
                    <a:pt x="749" y="66"/>
                  </a:lnTo>
                  <a:lnTo>
                    <a:pt x="750" y="66"/>
                  </a:lnTo>
                  <a:lnTo>
                    <a:pt x="754" y="66"/>
                  </a:lnTo>
                  <a:lnTo>
                    <a:pt x="757" y="66"/>
                  </a:lnTo>
                  <a:lnTo>
                    <a:pt x="760" y="66"/>
                  </a:lnTo>
                  <a:lnTo>
                    <a:pt x="761" y="66"/>
                  </a:lnTo>
                  <a:lnTo>
                    <a:pt x="766" y="66"/>
                  </a:lnTo>
                  <a:lnTo>
                    <a:pt x="768" y="66"/>
                  </a:lnTo>
                  <a:lnTo>
                    <a:pt x="769" y="66"/>
                  </a:lnTo>
                  <a:lnTo>
                    <a:pt x="774" y="66"/>
                  </a:lnTo>
                  <a:lnTo>
                    <a:pt x="776" y="66"/>
                  </a:lnTo>
                  <a:lnTo>
                    <a:pt x="781" y="66"/>
                  </a:lnTo>
                  <a:lnTo>
                    <a:pt x="784" y="66"/>
                  </a:lnTo>
                  <a:lnTo>
                    <a:pt x="787" y="66"/>
                  </a:lnTo>
                  <a:lnTo>
                    <a:pt x="789" y="66"/>
                  </a:lnTo>
                  <a:lnTo>
                    <a:pt x="793" y="66"/>
                  </a:lnTo>
                  <a:lnTo>
                    <a:pt x="795" y="66"/>
                  </a:lnTo>
                  <a:lnTo>
                    <a:pt x="797" y="66"/>
                  </a:lnTo>
                  <a:lnTo>
                    <a:pt x="801" y="66"/>
                  </a:lnTo>
                  <a:lnTo>
                    <a:pt x="803" y="66"/>
                  </a:lnTo>
                  <a:lnTo>
                    <a:pt x="806" y="66"/>
                  </a:lnTo>
                  <a:lnTo>
                    <a:pt x="808" y="66"/>
                  </a:lnTo>
                  <a:lnTo>
                    <a:pt x="812" y="66"/>
                  </a:lnTo>
                  <a:lnTo>
                    <a:pt x="814" y="66"/>
                  </a:lnTo>
                  <a:lnTo>
                    <a:pt x="816" y="66"/>
                  </a:lnTo>
                  <a:lnTo>
                    <a:pt x="820" y="66"/>
                  </a:lnTo>
                  <a:lnTo>
                    <a:pt x="822" y="66"/>
                  </a:lnTo>
                  <a:lnTo>
                    <a:pt x="825" y="66"/>
                  </a:lnTo>
                  <a:lnTo>
                    <a:pt x="827" y="66"/>
                  </a:lnTo>
                  <a:lnTo>
                    <a:pt x="832" y="66"/>
                  </a:lnTo>
                  <a:lnTo>
                    <a:pt x="833" y="66"/>
                  </a:lnTo>
                  <a:lnTo>
                    <a:pt x="835" y="66"/>
                  </a:lnTo>
                  <a:lnTo>
                    <a:pt x="840" y="66"/>
                  </a:lnTo>
                  <a:lnTo>
                    <a:pt x="841" y="66"/>
                  </a:lnTo>
                  <a:lnTo>
                    <a:pt x="844" y="66"/>
                  </a:lnTo>
                  <a:lnTo>
                    <a:pt x="847" y="66"/>
                  </a:lnTo>
                  <a:lnTo>
                    <a:pt x="851" y="66"/>
                  </a:lnTo>
                  <a:lnTo>
                    <a:pt x="852" y="66"/>
                  </a:lnTo>
                  <a:lnTo>
                    <a:pt x="854" y="66"/>
                  </a:lnTo>
                  <a:lnTo>
                    <a:pt x="859" y="66"/>
                  </a:lnTo>
                  <a:lnTo>
                    <a:pt x="860" y="66"/>
                  </a:lnTo>
                  <a:lnTo>
                    <a:pt x="863" y="66"/>
                  </a:lnTo>
                  <a:lnTo>
                    <a:pt x="863" y="64"/>
                  </a:lnTo>
                  <a:lnTo>
                    <a:pt x="867" y="64"/>
                  </a:lnTo>
                  <a:lnTo>
                    <a:pt x="870" y="64"/>
                  </a:lnTo>
                  <a:lnTo>
                    <a:pt x="871" y="64"/>
                  </a:lnTo>
                  <a:lnTo>
                    <a:pt x="871" y="66"/>
                  </a:lnTo>
                  <a:lnTo>
                    <a:pt x="870" y="66"/>
                  </a:lnTo>
                  <a:lnTo>
                    <a:pt x="870" y="71"/>
                  </a:lnTo>
                  <a:lnTo>
                    <a:pt x="870" y="72"/>
                  </a:lnTo>
                  <a:lnTo>
                    <a:pt x="870" y="74"/>
                  </a:lnTo>
                  <a:lnTo>
                    <a:pt x="870" y="79"/>
                  </a:lnTo>
                  <a:lnTo>
                    <a:pt x="870" y="80"/>
                  </a:lnTo>
                  <a:lnTo>
                    <a:pt x="870" y="82"/>
                  </a:lnTo>
                  <a:lnTo>
                    <a:pt x="870" y="86"/>
                  </a:lnTo>
                  <a:lnTo>
                    <a:pt x="870" y="88"/>
                  </a:lnTo>
                  <a:lnTo>
                    <a:pt x="870" y="91"/>
                  </a:lnTo>
                  <a:lnTo>
                    <a:pt x="867" y="91"/>
                  </a:lnTo>
                  <a:lnTo>
                    <a:pt x="867" y="93"/>
                  </a:lnTo>
                  <a:lnTo>
                    <a:pt x="867" y="98"/>
                  </a:lnTo>
                  <a:lnTo>
                    <a:pt x="867" y="99"/>
                  </a:lnTo>
                  <a:lnTo>
                    <a:pt x="867" y="101"/>
                  </a:lnTo>
                  <a:lnTo>
                    <a:pt x="867" y="106"/>
                  </a:lnTo>
                  <a:lnTo>
                    <a:pt x="867" y="107"/>
                  </a:lnTo>
                  <a:lnTo>
                    <a:pt x="867" y="110"/>
                  </a:lnTo>
                  <a:lnTo>
                    <a:pt x="867" y="114"/>
                  </a:lnTo>
                  <a:lnTo>
                    <a:pt x="867" y="117"/>
                  </a:lnTo>
                  <a:lnTo>
                    <a:pt x="867" y="118"/>
                  </a:lnTo>
                  <a:lnTo>
                    <a:pt x="867" y="120"/>
                  </a:lnTo>
                  <a:lnTo>
                    <a:pt x="867" y="125"/>
                  </a:lnTo>
                  <a:lnTo>
                    <a:pt x="867" y="126"/>
                  </a:lnTo>
                  <a:lnTo>
                    <a:pt x="867" y="128"/>
                  </a:lnTo>
                  <a:lnTo>
                    <a:pt x="867" y="133"/>
                  </a:lnTo>
                  <a:lnTo>
                    <a:pt x="867" y="134"/>
                  </a:lnTo>
                  <a:lnTo>
                    <a:pt x="867" y="137"/>
                  </a:lnTo>
                  <a:lnTo>
                    <a:pt x="860" y="139"/>
                  </a:lnTo>
                  <a:lnTo>
                    <a:pt x="859" y="139"/>
                  </a:lnTo>
                  <a:lnTo>
                    <a:pt x="854" y="139"/>
                  </a:lnTo>
                  <a:lnTo>
                    <a:pt x="852" y="144"/>
                  </a:lnTo>
                  <a:lnTo>
                    <a:pt x="851" y="144"/>
                  </a:lnTo>
                  <a:lnTo>
                    <a:pt x="847" y="144"/>
                  </a:lnTo>
                  <a:lnTo>
                    <a:pt x="844" y="144"/>
                  </a:lnTo>
                  <a:lnTo>
                    <a:pt x="841" y="144"/>
                  </a:lnTo>
                  <a:lnTo>
                    <a:pt x="840" y="144"/>
                  </a:lnTo>
                  <a:lnTo>
                    <a:pt x="835" y="144"/>
                  </a:lnTo>
                  <a:lnTo>
                    <a:pt x="835" y="145"/>
                  </a:lnTo>
                  <a:lnTo>
                    <a:pt x="833" y="145"/>
                  </a:lnTo>
                  <a:lnTo>
                    <a:pt x="835" y="145"/>
                  </a:lnTo>
                  <a:lnTo>
                    <a:pt x="841" y="147"/>
                  </a:lnTo>
                  <a:lnTo>
                    <a:pt x="847" y="147"/>
                  </a:lnTo>
                  <a:lnTo>
                    <a:pt x="851" y="147"/>
                  </a:lnTo>
                  <a:lnTo>
                    <a:pt x="852" y="147"/>
                  </a:lnTo>
                  <a:lnTo>
                    <a:pt x="852" y="152"/>
                  </a:lnTo>
                  <a:lnTo>
                    <a:pt x="854" y="152"/>
                  </a:lnTo>
                  <a:lnTo>
                    <a:pt x="859" y="152"/>
                  </a:lnTo>
                  <a:lnTo>
                    <a:pt x="860" y="152"/>
                  </a:lnTo>
                  <a:lnTo>
                    <a:pt x="860" y="153"/>
                  </a:lnTo>
                  <a:lnTo>
                    <a:pt x="867" y="153"/>
                  </a:lnTo>
                  <a:lnTo>
                    <a:pt x="870" y="153"/>
                  </a:lnTo>
                  <a:lnTo>
                    <a:pt x="871" y="153"/>
                  </a:lnTo>
                  <a:lnTo>
                    <a:pt x="876" y="153"/>
                  </a:lnTo>
                  <a:lnTo>
                    <a:pt x="878" y="157"/>
                  </a:lnTo>
                  <a:lnTo>
                    <a:pt x="879" y="157"/>
                  </a:lnTo>
                  <a:lnTo>
                    <a:pt x="882" y="157"/>
                  </a:lnTo>
                  <a:lnTo>
                    <a:pt x="886" y="157"/>
                  </a:lnTo>
                  <a:lnTo>
                    <a:pt x="882" y="157"/>
                  </a:lnTo>
                  <a:lnTo>
                    <a:pt x="882" y="160"/>
                  </a:lnTo>
                  <a:lnTo>
                    <a:pt x="879" y="160"/>
                  </a:lnTo>
                  <a:lnTo>
                    <a:pt x="878" y="160"/>
                  </a:lnTo>
                  <a:lnTo>
                    <a:pt x="876" y="160"/>
                  </a:lnTo>
                  <a:lnTo>
                    <a:pt x="871" y="163"/>
                  </a:lnTo>
                  <a:lnTo>
                    <a:pt x="870" y="163"/>
                  </a:lnTo>
                  <a:lnTo>
                    <a:pt x="867" y="163"/>
                  </a:lnTo>
                  <a:lnTo>
                    <a:pt x="867" y="165"/>
                  </a:lnTo>
                  <a:lnTo>
                    <a:pt x="863" y="165"/>
                  </a:lnTo>
                  <a:lnTo>
                    <a:pt x="860" y="165"/>
                  </a:lnTo>
                  <a:lnTo>
                    <a:pt x="860" y="166"/>
                  </a:lnTo>
                  <a:lnTo>
                    <a:pt x="859" y="166"/>
                  </a:lnTo>
                  <a:lnTo>
                    <a:pt x="859" y="171"/>
                  </a:lnTo>
                  <a:lnTo>
                    <a:pt x="860" y="172"/>
                  </a:lnTo>
                  <a:lnTo>
                    <a:pt x="860" y="174"/>
                  </a:lnTo>
                  <a:lnTo>
                    <a:pt x="860" y="179"/>
                  </a:lnTo>
                  <a:lnTo>
                    <a:pt x="860" y="180"/>
                  </a:lnTo>
                  <a:lnTo>
                    <a:pt x="863" y="184"/>
                  </a:lnTo>
                  <a:lnTo>
                    <a:pt x="863" y="185"/>
                  </a:lnTo>
                  <a:lnTo>
                    <a:pt x="863" y="190"/>
                  </a:lnTo>
                  <a:lnTo>
                    <a:pt x="863" y="192"/>
                  </a:lnTo>
                  <a:lnTo>
                    <a:pt x="863" y="193"/>
                  </a:lnTo>
                  <a:lnTo>
                    <a:pt x="863" y="198"/>
                  </a:lnTo>
                  <a:lnTo>
                    <a:pt x="863" y="200"/>
                  </a:lnTo>
                  <a:lnTo>
                    <a:pt x="863" y="203"/>
                  </a:lnTo>
                  <a:lnTo>
                    <a:pt x="863" y="206"/>
                  </a:lnTo>
                  <a:lnTo>
                    <a:pt x="863" y="209"/>
                  </a:lnTo>
                  <a:lnTo>
                    <a:pt x="863" y="211"/>
                  </a:lnTo>
                  <a:lnTo>
                    <a:pt x="863" y="212"/>
                  </a:lnTo>
                  <a:lnTo>
                    <a:pt x="863" y="217"/>
                  </a:lnTo>
                  <a:lnTo>
                    <a:pt x="863" y="219"/>
                  </a:lnTo>
                  <a:lnTo>
                    <a:pt x="860" y="219"/>
                  </a:lnTo>
                  <a:lnTo>
                    <a:pt x="860" y="220"/>
                  </a:lnTo>
                  <a:lnTo>
                    <a:pt x="860" y="225"/>
                  </a:lnTo>
                  <a:lnTo>
                    <a:pt x="860" y="227"/>
                  </a:lnTo>
                  <a:lnTo>
                    <a:pt x="859" y="227"/>
                  </a:lnTo>
                  <a:lnTo>
                    <a:pt x="854" y="227"/>
                  </a:lnTo>
                  <a:lnTo>
                    <a:pt x="852" y="230"/>
                  </a:lnTo>
                  <a:lnTo>
                    <a:pt x="851" y="230"/>
                  </a:lnTo>
                  <a:lnTo>
                    <a:pt x="847" y="230"/>
                  </a:lnTo>
                  <a:lnTo>
                    <a:pt x="844" y="230"/>
                  </a:lnTo>
                  <a:lnTo>
                    <a:pt x="844" y="233"/>
                  </a:lnTo>
                  <a:lnTo>
                    <a:pt x="841" y="233"/>
                  </a:lnTo>
                  <a:lnTo>
                    <a:pt x="840" y="233"/>
                  </a:lnTo>
                  <a:lnTo>
                    <a:pt x="835" y="233"/>
                  </a:lnTo>
                  <a:lnTo>
                    <a:pt x="833" y="236"/>
                  </a:lnTo>
                  <a:lnTo>
                    <a:pt x="832" y="236"/>
                  </a:lnTo>
                  <a:lnTo>
                    <a:pt x="827" y="236"/>
                  </a:lnTo>
                  <a:lnTo>
                    <a:pt x="825" y="236"/>
                  </a:lnTo>
                  <a:lnTo>
                    <a:pt x="822" y="236"/>
                  </a:lnTo>
                  <a:lnTo>
                    <a:pt x="816" y="236"/>
                  </a:lnTo>
                  <a:lnTo>
                    <a:pt x="812" y="236"/>
                  </a:lnTo>
                  <a:lnTo>
                    <a:pt x="806" y="239"/>
                  </a:lnTo>
                  <a:lnTo>
                    <a:pt x="801" y="239"/>
                  </a:lnTo>
                  <a:lnTo>
                    <a:pt x="795" y="244"/>
                  </a:lnTo>
                  <a:lnTo>
                    <a:pt x="789" y="244"/>
                  </a:lnTo>
                  <a:lnTo>
                    <a:pt x="784" y="244"/>
                  </a:lnTo>
                  <a:lnTo>
                    <a:pt x="777" y="244"/>
                  </a:lnTo>
                  <a:lnTo>
                    <a:pt x="777" y="246"/>
                  </a:lnTo>
                  <a:lnTo>
                    <a:pt x="776" y="246"/>
                  </a:lnTo>
                  <a:lnTo>
                    <a:pt x="774" y="246"/>
                  </a:lnTo>
                  <a:lnTo>
                    <a:pt x="769" y="246"/>
                  </a:lnTo>
                  <a:lnTo>
                    <a:pt x="768" y="246"/>
                  </a:lnTo>
                  <a:lnTo>
                    <a:pt x="766" y="246"/>
                  </a:lnTo>
                  <a:lnTo>
                    <a:pt x="761" y="246"/>
                  </a:lnTo>
                  <a:lnTo>
                    <a:pt x="757" y="246"/>
                  </a:lnTo>
                  <a:lnTo>
                    <a:pt x="750" y="246"/>
                  </a:lnTo>
                  <a:lnTo>
                    <a:pt x="747" y="246"/>
                  </a:lnTo>
                  <a:lnTo>
                    <a:pt x="741" y="246"/>
                  </a:lnTo>
                  <a:lnTo>
                    <a:pt x="734" y="246"/>
                  </a:lnTo>
                  <a:lnTo>
                    <a:pt x="719" y="252"/>
                  </a:lnTo>
                  <a:lnTo>
                    <a:pt x="703" y="252"/>
                  </a:lnTo>
                  <a:lnTo>
                    <a:pt x="685" y="257"/>
                  </a:lnTo>
                  <a:lnTo>
                    <a:pt x="668" y="257"/>
                  </a:lnTo>
                  <a:lnTo>
                    <a:pt x="640" y="258"/>
                  </a:lnTo>
                  <a:lnTo>
                    <a:pt x="620" y="258"/>
                  </a:lnTo>
                  <a:lnTo>
                    <a:pt x="597" y="258"/>
                  </a:lnTo>
                  <a:lnTo>
                    <a:pt x="575" y="265"/>
                  </a:lnTo>
                  <a:lnTo>
                    <a:pt x="553" y="265"/>
                  </a:lnTo>
                  <a:lnTo>
                    <a:pt x="531" y="265"/>
                  </a:lnTo>
                  <a:lnTo>
                    <a:pt x="516" y="265"/>
                  </a:lnTo>
                  <a:lnTo>
                    <a:pt x="499" y="271"/>
                  </a:lnTo>
                  <a:lnTo>
                    <a:pt x="481" y="271"/>
                  </a:lnTo>
                  <a:lnTo>
                    <a:pt x="465" y="271"/>
                  </a:lnTo>
                  <a:lnTo>
                    <a:pt x="449" y="279"/>
                  </a:lnTo>
                  <a:lnTo>
                    <a:pt x="434" y="279"/>
                  </a:lnTo>
                  <a:lnTo>
                    <a:pt x="416" y="279"/>
                  </a:lnTo>
                  <a:lnTo>
                    <a:pt x="398" y="286"/>
                  </a:lnTo>
                  <a:lnTo>
                    <a:pt x="383" y="286"/>
                  </a:lnTo>
                  <a:lnTo>
                    <a:pt x="367" y="286"/>
                  </a:lnTo>
                  <a:lnTo>
                    <a:pt x="351" y="286"/>
                  </a:lnTo>
                  <a:lnTo>
                    <a:pt x="333" y="292"/>
                  </a:lnTo>
                  <a:lnTo>
                    <a:pt x="317" y="292"/>
                  </a:lnTo>
                  <a:lnTo>
                    <a:pt x="301" y="292"/>
                  </a:lnTo>
                  <a:lnTo>
                    <a:pt x="295" y="292"/>
                  </a:lnTo>
                  <a:lnTo>
                    <a:pt x="289" y="292"/>
                  </a:lnTo>
                  <a:lnTo>
                    <a:pt x="285" y="292"/>
                  </a:lnTo>
                  <a:lnTo>
                    <a:pt x="262" y="292"/>
                  </a:lnTo>
                  <a:lnTo>
                    <a:pt x="247" y="292"/>
                  </a:lnTo>
                  <a:lnTo>
                    <a:pt x="230" y="292"/>
                  </a:lnTo>
                  <a:lnTo>
                    <a:pt x="212" y="292"/>
                  </a:lnTo>
                  <a:lnTo>
                    <a:pt x="196" y="292"/>
                  </a:lnTo>
                  <a:lnTo>
                    <a:pt x="179" y="292"/>
                  </a:lnTo>
                  <a:lnTo>
                    <a:pt x="164" y="286"/>
                  </a:lnTo>
                  <a:lnTo>
                    <a:pt x="147" y="286"/>
                  </a:lnTo>
                  <a:lnTo>
                    <a:pt x="141" y="286"/>
                  </a:lnTo>
                  <a:lnTo>
                    <a:pt x="136" y="284"/>
                  </a:lnTo>
                  <a:lnTo>
                    <a:pt x="129" y="284"/>
                  </a:lnTo>
                  <a:lnTo>
                    <a:pt x="126" y="284"/>
                  </a:lnTo>
                  <a:lnTo>
                    <a:pt x="120" y="284"/>
                  </a:lnTo>
                  <a:lnTo>
                    <a:pt x="113" y="279"/>
                  </a:lnTo>
                  <a:lnTo>
                    <a:pt x="109" y="279"/>
                  </a:lnTo>
                  <a:lnTo>
                    <a:pt x="106" y="279"/>
                  </a:lnTo>
                  <a:lnTo>
                    <a:pt x="106" y="276"/>
                  </a:lnTo>
                  <a:lnTo>
                    <a:pt x="102" y="273"/>
                  </a:lnTo>
                  <a:lnTo>
                    <a:pt x="101" y="271"/>
                  </a:lnTo>
                  <a:lnTo>
                    <a:pt x="99" y="268"/>
                  </a:lnTo>
                  <a:lnTo>
                    <a:pt x="94" y="265"/>
                  </a:lnTo>
                  <a:lnTo>
                    <a:pt x="93" y="263"/>
                  </a:lnTo>
                  <a:lnTo>
                    <a:pt x="90" y="258"/>
                  </a:lnTo>
                  <a:lnTo>
                    <a:pt x="90" y="257"/>
                  </a:lnTo>
                  <a:lnTo>
                    <a:pt x="86" y="255"/>
                  </a:lnTo>
                  <a:lnTo>
                    <a:pt x="83" y="255"/>
                  </a:lnTo>
                  <a:lnTo>
                    <a:pt x="83" y="252"/>
                  </a:lnTo>
                  <a:lnTo>
                    <a:pt x="82" y="249"/>
                  </a:lnTo>
                  <a:lnTo>
                    <a:pt x="80" y="246"/>
                  </a:lnTo>
                  <a:lnTo>
                    <a:pt x="75" y="246"/>
                  </a:lnTo>
                  <a:lnTo>
                    <a:pt x="75" y="244"/>
                  </a:lnTo>
                  <a:lnTo>
                    <a:pt x="74" y="239"/>
                  </a:lnTo>
                  <a:lnTo>
                    <a:pt x="70" y="239"/>
                  </a:lnTo>
                  <a:lnTo>
                    <a:pt x="70" y="238"/>
                  </a:lnTo>
                  <a:lnTo>
                    <a:pt x="67" y="236"/>
                  </a:lnTo>
                  <a:lnTo>
                    <a:pt x="64" y="233"/>
                  </a:lnTo>
                  <a:lnTo>
                    <a:pt x="63" y="230"/>
                  </a:lnTo>
                  <a:lnTo>
                    <a:pt x="58" y="227"/>
                  </a:lnTo>
                  <a:lnTo>
                    <a:pt x="58" y="225"/>
                  </a:lnTo>
                  <a:lnTo>
                    <a:pt x="56" y="220"/>
                  </a:lnTo>
                  <a:lnTo>
                    <a:pt x="55" y="219"/>
                  </a:lnTo>
                  <a:lnTo>
                    <a:pt x="51" y="217"/>
                  </a:lnTo>
                  <a:lnTo>
                    <a:pt x="48" y="212"/>
                  </a:lnTo>
                  <a:lnTo>
                    <a:pt x="48" y="211"/>
                  </a:lnTo>
                  <a:lnTo>
                    <a:pt x="45" y="211"/>
                  </a:lnTo>
                  <a:lnTo>
                    <a:pt x="45" y="209"/>
                  </a:lnTo>
                  <a:lnTo>
                    <a:pt x="45" y="206"/>
                  </a:lnTo>
                  <a:lnTo>
                    <a:pt x="43" y="203"/>
                  </a:lnTo>
                  <a:lnTo>
                    <a:pt x="43" y="200"/>
                  </a:lnTo>
                  <a:lnTo>
                    <a:pt x="39" y="198"/>
                  </a:lnTo>
                  <a:lnTo>
                    <a:pt x="39" y="193"/>
                  </a:lnTo>
                  <a:lnTo>
                    <a:pt x="39" y="192"/>
                  </a:lnTo>
                  <a:lnTo>
                    <a:pt x="37" y="190"/>
                  </a:lnTo>
                  <a:lnTo>
                    <a:pt x="37" y="185"/>
                  </a:lnTo>
                  <a:lnTo>
                    <a:pt x="37" y="184"/>
                  </a:lnTo>
                  <a:lnTo>
                    <a:pt x="35" y="180"/>
                  </a:lnTo>
                  <a:lnTo>
                    <a:pt x="35" y="179"/>
                  </a:lnTo>
                  <a:lnTo>
                    <a:pt x="35" y="174"/>
                  </a:lnTo>
                  <a:lnTo>
                    <a:pt x="35" y="172"/>
                  </a:lnTo>
                  <a:lnTo>
                    <a:pt x="35" y="171"/>
                  </a:lnTo>
                  <a:lnTo>
                    <a:pt x="35" y="166"/>
                  </a:lnTo>
                  <a:lnTo>
                    <a:pt x="35" y="163"/>
                  </a:lnTo>
                  <a:lnTo>
                    <a:pt x="35" y="160"/>
                  </a:lnTo>
                  <a:lnTo>
                    <a:pt x="35" y="157"/>
                  </a:lnTo>
                  <a:lnTo>
                    <a:pt x="31" y="152"/>
                  </a:lnTo>
                  <a:lnTo>
                    <a:pt x="31" y="145"/>
                  </a:lnTo>
                  <a:lnTo>
                    <a:pt x="29" y="139"/>
                  </a:lnTo>
                  <a:lnTo>
                    <a:pt x="29" y="134"/>
                  </a:lnTo>
                  <a:lnTo>
                    <a:pt x="29" y="128"/>
                  </a:lnTo>
                  <a:lnTo>
                    <a:pt x="26" y="126"/>
                  </a:lnTo>
                  <a:lnTo>
                    <a:pt x="26" y="120"/>
                  </a:lnTo>
                  <a:lnTo>
                    <a:pt x="24" y="117"/>
                  </a:lnTo>
                  <a:lnTo>
                    <a:pt x="24" y="110"/>
                  </a:lnTo>
                  <a:lnTo>
                    <a:pt x="18" y="106"/>
                  </a:lnTo>
                  <a:lnTo>
                    <a:pt x="18" y="99"/>
                  </a:lnTo>
                  <a:lnTo>
                    <a:pt x="12" y="93"/>
                  </a:lnTo>
                  <a:lnTo>
                    <a:pt x="12" y="88"/>
                  </a:lnTo>
                  <a:lnTo>
                    <a:pt x="7" y="82"/>
                  </a:lnTo>
                  <a:lnTo>
                    <a:pt x="7" y="79"/>
                  </a:lnTo>
                  <a:lnTo>
                    <a:pt x="7" y="74"/>
                  </a:lnTo>
                  <a:lnTo>
                    <a:pt x="4" y="74"/>
                  </a:lnTo>
                  <a:lnTo>
                    <a:pt x="4" y="72"/>
                  </a:lnTo>
                  <a:lnTo>
                    <a:pt x="4" y="71"/>
                  </a:lnTo>
                  <a:lnTo>
                    <a:pt x="0" y="66"/>
                  </a:lnTo>
                  <a:lnTo>
                    <a:pt x="0" y="64"/>
                  </a:lnTo>
                  <a:lnTo>
                    <a:pt x="0" y="61"/>
                  </a:lnTo>
                  <a:lnTo>
                    <a:pt x="0" y="59"/>
                  </a:lnTo>
                  <a:lnTo>
                    <a:pt x="4" y="59"/>
                  </a:lnTo>
                  <a:lnTo>
                    <a:pt x="4" y="55"/>
                  </a:lnTo>
                  <a:lnTo>
                    <a:pt x="4" y="53"/>
                  </a:lnTo>
                  <a:lnTo>
                    <a:pt x="4" y="47"/>
                  </a:lnTo>
                  <a:lnTo>
                    <a:pt x="4" y="42"/>
                  </a:lnTo>
                  <a:lnTo>
                    <a:pt x="4" y="40"/>
                  </a:lnTo>
                  <a:lnTo>
                    <a:pt x="4" y="36"/>
                  </a:lnTo>
                  <a:lnTo>
                    <a:pt x="4" y="34"/>
                  </a:lnTo>
                  <a:lnTo>
                    <a:pt x="4" y="32"/>
                  </a:lnTo>
                  <a:lnTo>
                    <a:pt x="4" y="28"/>
                  </a:lnTo>
                  <a:lnTo>
                    <a:pt x="4" y="26"/>
                  </a:lnTo>
                  <a:lnTo>
                    <a:pt x="4" y="24"/>
                  </a:lnTo>
                  <a:lnTo>
                    <a:pt x="4" y="20"/>
                  </a:lnTo>
                  <a:lnTo>
                    <a:pt x="4" y="18"/>
                  </a:lnTo>
                  <a:lnTo>
                    <a:pt x="7" y="18"/>
                  </a:lnTo>
                  <a:lnTo>
                    <a:pt x="7" y="15"/>
                  </a:lnTo>
                  <a:lnTo>
                    <a:pt x="10" y="15"/>
                  </a:lnTo>
                  <a:lnTo>
                    <a:pt x="10" y="13"/>
                  </a:lnTo>
                  <a:lnTo>
                    <a:pt x="12" y="13"/>
                  </a:lnTo>
                  <a:lnTo>
                    <a:pt x="12" y="8"/>
                  </a:lnTo>
                  <a:lnTo>
                    <a:pt x="12" y="7"/>
                  </a:lnTo>
                  <a:lnTo>
                    <a:pt x="16" y="7"/>
                  </a:lnTo>
                  <a:lnTo>
                    <a:pt x="16" y="5"/>
                  </a:lnTo>
                  <a:lnTo>
                    <a:pt x="18" y="5"/>
                  </a:lnTo>
                  <a:lnTo>
                    <a:pt x="18" y="0"/>
                  </a:lnTo>
                </a:path>
              </a:pathLst>
            </a:custGeom>
            <a:noFill/>
            <a:ln w="3175">
              <a:solidFill>
                <a:srgbClr val="8F5B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 name="Freeform 265"/>
            <p:cNvSpPr>
              <a:spLocks/>
            </p:cNvSpPr>
            <p:nvPr/>
          </p:nvSpPr>
          <p:spPr bwMode="auto">
            <a:xfrm>
              <a:off x="1407981" y="2188720"/>
              <a:ext cx="4735012" cy="2456323"/>
            </a:xfrm>
            <a:custGeom>
              <a:avLst/>
              <a:gdLst>
                <a:gd name="T0" fmla="*/ 26988 w 969"/>
                <a:gd name="T1" fmla="*/ 12700 h 432"/>
                <a:gd name="T2" fmla="*/ 77788 w 969"/>
                <a:gd name="T3" fmla="*/ 0 h 432"/>
                <a:gd name="T4" fmla="*/ 128588 w 969"/>
                <a:gd name="T5" fmla="*/ 15875 h 432"/>
                <a:gd name="T6" fmla="*/ 163513 w 969"/>
                <a:gd name="T7" fmla="*/ 42863 h 432"/>
                <a:gd name="T8" fmla="*/ 212725 w 969"/>
                <a:gd name="T9" fmla="*/ 79375 h 432"/>
                <a:gd name="T10" fmla="*/ 265113 w 969"/>
                <a:gd name="T11" fmla="*/ 131763 h 432"/>
                <a:gd name="T12" fmla="*/ 300038 w 969"/>
                <a:gd name="T13" fmla="*/ 169863 h 432"/>
                <a:gd name="T14" fmla="*/ 350838 w 969"/>
                <a:gd name="T15" fmla="*/ 222250 h 432"/>
                <a:gd name="T16" fmla="*/ 406400 w 969"/>
                <a:gd name="T17" fmla="*/ 255588 h 432"/>
                <a:gd name="T18" fmla="*/ 460375 w 969"/>
                <a:gd name="T19" fmla="*/ 285750 h 432"/>
                <a:gd name="T20" fmla="*/ 560388 w 969"/>
                <a:gd name="T21" fmla="*/ 323850 h 432"/>
                <a:gd name="T22" fmla="*/ 622300 w 969"/>
                <a:gd name="T23" fmla="*/ 339725 h 432"/>
                <a:gd name="T24" fmla="*/ 690563 w 969"/>
                <a:gd name="T25" fmla="*/ 361950 h 432"/>
                <a:gd name="T26" fmla="*/ 752475 w 969"/>
                <a:gd name="T27" fmla="*/ 371475 h 432"/>
                <a:gd name="T28" fmla="*/ 825500 w 969"/>
                <a:gd name="T29" fmla="*/ 396875 h 432"/>
                <a:gd name="T30" fmla="*/ 927100 w 969"/>
                <a:gd name="T31" fmla="*/ 422275 h 432"/>
                <a:gd name="T32" fmla="*/ 995363 w 969"/>
                <a:gd name="T33" fmla="*/ 430213 h 432"/>
                <a:gd name="T34" fmla="*/ 1063625 w 969"/>
                <a:gd name="T35" fmla="*/ 434975 h 432"/>
                <a:gd name="T36" fmla="*/ 1173163 w 969"/>
                <a:gd name="T37" fmla="*/ 442913 h 432"/>
                <a:gd name="T38" fmla="*/ 1238250 w 969"/>
                <a:gd name="T39" fmla="*/ 446088 h 432"/>
                <a:gd name="T40" fmla="*/ 1298575 w 969"/>
                <a:gd name="T41" fmla="*/ 446088 h 432"/>
                <a:gd name="T42" fmla="*/ 1358900 w 969"/>
                <a:gd name="T43" fmla="*/ 455613 h 432"/>
                <a:gd name="T44" fmla="*/ 1427163 w 969"/>
                <a:gd name="T45" fmla="*/ 455613 h 432"/>
                <a:gd name="T46" fmla="*/ 1489075 w 969"/>
                <a:gd name="T47" fmla="*/ 460375 h 432"/>
                <a:gd name="T48" fmla="*/ 1528763 w 969"/>
                <a:gd name="T49" fmla="*/ 465138 h 432"/>
                <a:gd name="T50" fmla="*/ 1528763 w 969"/>
                <a:gd name="T51" fmla="*/ 527050 h 432"/>
                <a:gd name="T52" fmla="*/ 1528763 w 969"/>
                <a:gd name="T53" fmla="*/ 587375 h 432"/>
                <a:gd name="T54" fmla="*/ 1533525 w 969"/>
                <a:gd name="T55" fmla="*/ 642938 h 432"/>
                <a:gd name="T56" fmla="*/ 1528763 w 969"/>
                <a:gd name="T57" fmla="*/ 681038 h 432"/>
                <a:gd name="T58" fmla="*/ 1468438 w 969"/>
                <a:gd name="T59" fmla="*/ 685800 h 432"/>
                <a:gd name="T60" fmla="*/ 1409700 w 969"/>
                <a:gd name="T61" fmla="*/ 681038 h 432"/>
                <a:gd name="T62" fmla="*/ 1352550 w 969"/>
                <a:gd name="T63" fmla="*/ 676275 h 432"/>
                <a:gd name="T64" fmla="*/ 1290638 w 969"/>
                <a:gd name="T65" fmla="*/ 676275 h 432"/>
                <a:gd name="T66" fmla="*/ 1230313 w 969"/>
                <a:gd name="T67" fmla="*/ 676275 h 432"/>
                <a:gd name="T68" fmla="*/ 1160463 w 969"/>
                <a:gd name="T69" fmla="*/ 676275 h 432"/>
                <a:gd name="T70" fmla="*/ 1098550 w 969"/>
                <a:gd name="T71" fmla="*/ 673100 h 432"/>
                <a:gd name="T72" fmla="*/ 1038225 w 969"/>
                <a:gd name="T73" fmla="*/ 673100 h 432"/>
                <a:gd name="T74" fmla="*/ 968375 w 969"/>
                <a:gd name="T75" fmla="*/ 673100 h 432"/>
                <a:gd name="T76" fmla="*/ 896938 w 969"/>
                <a:gd name="T77" fmla="*/ 673100 h 432"/>
                <a:gd name="T78" fmla="*/ 781050 w 969"/>
                <a:gd name="T79" fmla="*/ 681038 h 432"/>
                <a:gd name="T80" fmla="*/ 682625 w 969"/>
                <a:gd name="T81" fmla="*/ 681038 h 432"/>
                <a:gd name="T82" fmla="*/ 622300 w 969"/>
                <a:gd name="T83" fmla="*/ 676275 h 432"/>
                <a:gd name="T84" fmla="*/ 560388 w 969"/>
                <a:gd name="T85" fmla="*/ 673100 h 432"/>
                <a:gd name="T86" fmla="*/ 500063 w 969"/>
                <a:gd name="T87" fmla="*/ 669925 h 432"/>
                <a:gd name="T88" fmla="*/ 439738 w 969"/>
                <a:gd name="T89" fmla="*/ 657225 h 432"/>
                <a:gd name="T90" fmla="*/ 384175 w 969"/>
                <a:gd name="T91" fmla="*/ 657225 h 432"/>
                <a:gd name="T92" fmla="*/ 323850 w 969"/>
                <a:gd name="T93" fmla="*/ 657225 h 432"/>
                <a:gd name="T94" fmla="*/ 265113 w 969"/>
                <a:gd name="T95" fmla="*/ 660400 h 432"/>
                <a:gd name="T96" fmla="*/ 209550 w 969"/>
                <a:gd name="T97" fmla="*/ 660400 h 432"/>
                <a:gd name="T98" fmla="*/ 158750 w 969"/>
                <a:gd name="T99" fmla="*/ 657225 h 432"/>
                <a:gd name="T100" fmla="*/ 158750 w 969"/>
                <a:gd name="T101" fmla="*/ 600075 h 432"/>
                <a:gd name="T102" fmla="*/ 138113 w 969"/>
                <a:gd name="T103" fmla="*/ 546100 h 432"/>
                <a:gd name="T104" fmla="*/ 138113 w 969"/>
                <a:gd name="T105" fmla="*/ 485775 h 432"/>
                <a:gd name="T106" fmla="*/ 120650 w 969"/>
                <a:gd name="T107" fmla="*/ 434975 h 432"/>
                <a:gd name="T108" fmla="*/ 103188 w 969"/>
                <a:gd name="T109" fmla="*/ 379413 h 432"/>
                <a:gd name="T110" fmla="*/ 63500 w 969"/>
                <a:gd name="T111" fmla="*/ 336550 h 432"/>
                <a:gd name="T112" fmla="*/ 103188 w 969"/>
                <a:gd name="T113" fmla="*/ 323850 h 432"/>
                <a:gd name="T114" fmla="*/ 77788 w 969"/>
                <a:gd name="T115" fmla="*/ 298450 h 432"/>
                <a:gd name="T116" fmla="*/ 69850 w 969"/>
                <a:gd name="T117" fmla="*/ 246063 h 432"/>
                <a:gd name="T118" fmla="*/ 42863 w 969"/>
                <a:gd name="T119" fmla="*/ 198438 h 432"/>
                <a:gd name="T120" fmla="*/ 39688 w 969"/>
                <a:gd name="T121" fmla="*/ 136525 h 432"/>
                <a:gd name="T122" fmla="*/ 26988 w 969"/>
                <a:gd name="T123" fmla="*/ 79375 h 432"/>
                <a:gd name="T124" fmla="*/ 0 w 969"/>
                <a:gd name="T125" fmla="*/ 46038 h 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9" h="432">
                  <a:moveTo>
                    <a:pt x="0" y="29"/>
                  </a:moveTo>
                  <a:lnTo>
                    <a:pt x="0" y="27"/>
                  </a:lnTo>
                  <a:lnTo>
                    <a:pt x="3" y="27"/>
                  </a:lnTo>
                  <a:lnTo>
                    <a:pt x="3" y="23"/>
                  </a:lnTo>
                  <a:lnTo>
                    <a:pt x="3" y="21"/>
                  </a:lnTo>
                  <a:lnTo>
                    <a:pt x="6" y="21"/>
                  </a:lnTo>
                  <a:lnTo>
                    <a:pt x="6" y="19"/>
                  </a:lnTo>
                  <a:lnTo>
                    <a:pt x="9" y="19"/>
                  </a:lnTo>
                  <a:lnTo>
                    <a:pt x="9" y="15"/>
                  </a:lnTo>
                  <a:lnTo>
                    <a:pt x="11" y="15"/>
                  </a:lnTo>
                  <a:lnTo>
                    <a:pt x="11" y="13"/>
                  </a:lnTo>
                  <a:lnTo>
                    <a:pt x="13" y="10"/>
                  </a:lnTo>
                  <a:lnTo>
                    <a:pt x="17" y="10"/>
                  </a:lnTo>
                  <a:lnTo>
                    <a:pt x="17" y="8"/>
                  </a:lnTo>
                  <a:lnTo>
                    <a:pt x="19" y="8"/>
                  </a:lnTo>
                  <a:lnTo>
                    <a:pt x="19" y="4"/>
                  </a:lnTo>
                  <a:lnTo>
                    <a:pt x="21" y="4"/>
                  </a:lnTo>
                  <a:lnTo>
                    <a:pt x="25" y="4"/>
                  </a:lnTo>
                  <a:lnTo>
                    <a:pt x="25" y="2"/>
                  </a:lnTo>
                  <a:lnTo>
                    <a:pt x="27" y="2"/>
                  </a:lnTo>
                  <a:lnTo>
                    <a:pt x="30" y="2"/>
                  </a:lnTo>
                  <a:lnTo>
                    <a:pt x="32" y="0"/>
                  </a:lnTo>
                  <a:lnTo>
                    <a:pt x="36" y="0"/>
                  </a:lnTo>
                  <a:lnTo>
                    <a:pt x="38" y="0"/>
                  </a:lnTo>
                  <a:lnTo>
                    <a:pt x="40" y="0"/>
                  </a:lnTo>
                  <a:lnTo>
                    <a:pt x="44" y="0"/>
                  </a:lnTo>
                  <a:lnTo>
                    <a:pt x="46" y="0"/>
                  </a:lnTo>
                  <a:lnTo>
                    <a:pt x="49" y="0"/>
                  </a:lnTo>
                  <a:lnTo>
                    <a:pt x="52" y="0"/>
                  </a:lnTo>
                  <a:lnTo>
                    <a:pt x="56" y="0"/>
                  </a:lnTo>
                  <a:lnTo>
                    <a:pt x="57" y="0"/>
                  </a:lnTo>
                  <a:lnTo>
                    <a:pt x="59" y="2"/>
                  </a:lnTo>
                  <a:lnTo>
                    <a:pt x="64" y="2"/>
                  </a:lnTo>
                  <a:lnTo>
                    <a:pt x="65" y="2"/>
                  </a:lnTo>
                  <a:lnTo>
                    <a:pt x="65" y="4"/>
                  </a:lnTo>
                  <a:lnTo>
                    <a:pt x="68" y="4"/>
                  </a:lnTo>
                  <a:lnTo>
                    <a:pt x="71" y="4"/>
                  </a:lnTo>
                  <a:lnTo>
                    <a:pt x="71" y="8"/>
                  </a:lnTo>
                  <a:lnTo>
                    <a:pt x="75" y="8"/>
                  </a:lnTo>
                  <a:lnTo>
                    <a:pt x="76" y="8"/>
                  </a:lnTo>
                  <a:lnTo>
                    <a:pt x="76" y="10"/>
                  </a:lnTo>
                  <a:lnTo>
                    <a:pt x="81" y="10"/>
                  </a:lnTo>
                  <a:lnTo>
                    <a:pt x="81" y="13"/>
                  </a:lnTo>
                  <a:lnTo>
                    <a:pt x="83" y="13"/>
                  </a:lnTo>
                  <a:lnTo>
                    <a:pt x="83" y="15"/>
                  </a:lnTo>
                  <a:lnTo>
                    <a:pt x="84" y="15"/>
                  </a:lnTo>
                  <a:lnTo>
                    <a:pt x="84" y="19"/>
                  </a:lnTo>
                  <a:lnTo>
                    <a:pt x="87" y="19"/>
                  </a:lnTo>
                  <a:lnTo>
                    <a:pt x="91" y="21"/>
                  </a:lnTo>
                  <a:lnTo>
                    <a:pt x="94" y="21"/>
                  </a:lnTo>
                  <a:lnTo>
                    <a:pt x="94" y="23"/>
                  </a:lnTo>
                  <a:lnTo>
                    <a:pt x="95" y="23"/>
                  </a:lnTo>
                  <a:lnTo>
                    <a:pt x="100" y="23"/>
                  </a:lnTo>
                  <a:lnTo>
                    <a:pt x="100" y="27"/>
                  </a:lnTo>
                  <a:lnTo>
                    <a:pt x="102" y="27"/>
                  </a:lnTo>
                  <a:lnTo>
                    <a:pt x="103" y="27"/>
                  </a:lnTo>
                  <a:lnTo>
                    <a:pt x="103" y="29"/>
                  </a:lnTo>
                  <a:lnTo>
                    <a:pt x="107" y="29"/>
                  </a:lnTo>
                  <a:lnTo>
                    <a:pt x="110" y="31"/>
                  </a:lnTo>
                  <a:lnTo>
                    <a:pt x="113" y="34"/>
                  </a:lnTo>
                  <a:lnTo>
                    <a:pt x="114" y="34"/>
                  </a:lnTo>
                  <a:lnTo>
                    <a:pt x="119" y="37"/>
                  </a:lnTo>
                  <a:lnTo>
                    <a:pt x="121" y="40"/>
                  </a:lnTo>
                  <a:lnTo>
                    <a:pt x="122" y="42"/>
                  </a:lnTo>
                  <a:lnTo>
                    <a:pt x="122" y="47"/>
                  </a:lnTo>
                  <a:lnTo>
                    <a:pt x="127" y="47"/>
                  </a:lnTo>
                  <a:lnTo>
                    <a:pt x="129" y="48"/>
                  </a:lnTo>
                  <a:lnTo>
                    <a:pt x="132" y="48"/>
                  </a:lnTo>
                  <a:lnTo>
                    <a:pt x="132" y="50"/>
                  </a:lnTo>
                  <a:lnTo>
                    <a:pt x="134" y="50"/>
                  </a:lnTo>
                  <a:lnTo>
                    <a:pt x="138" y="54"/>
                  </a:lnTo>
                  <a:lnTo>
                    <a:pt x="140" y="56"/>
                  </a:lnTo>
                  <a:lnTo>
                    <a:pt x="142" y="59"/>
                  </a:lnTo>
                  <a:lnTo>
                    <a:pt x="146" y="61"/>
                  </a:lnTo>
                  <a:lnTo>
                    <a:pt x="148" y="66"/>
                  </a:lnTo>
                  <a:lnTo>
                    <a:pt x="151" y="67"/>
                  </a:lnTo>
                  <a:lnTo>
                    <a:pt x="154" y="67"/>
                  </a:lnTo>
                  <a:lnTo>
                    <a:pt x="154" y="69"/>
                  </a:lnTo>
                  <a:lnTo>
                    <a:pt x="157" y="74"/>
                  </a:lnTo>
                  <a:lnTo>
                    <a:pt x="159" y="75"/>
                  </a:lnTo>
                  <a:lnTo>
                    <a:pt x="161" y="78"/>
                  </a:lnTo>
                  <a:lnTo>
                    <a:pt x="165" y="82"/>
                  </a:lnTo>
                  <a:lnTo>
                    <a:pt x="165" y="83"/>
                  </a:lnTo>
                  <a:lnTo>
                    <a:pt x="167" y="83"/>
                  </a:lnTo>
                  <a:lnTo>
                    <a:pt x="167" y="86"/>
                  </a:lnTo>
                  <a:lnTo>
                    <a:pt x="170" y="86"/>
                  </a:lnTo>
                  <a:lnTo>
                    <a:pt x="170" y="88"/>
                  </a:lnTo>
                  <a:lnTo>
                    <a:pt x="173" y="88"/>
                  </a:lnTo>
                  <a:lnTo>
                    <a:pt x="177" y="93"/>
                  </a:lnTo>
                  <a:lnTo>
                    <a:pt x="177" y="94"/>
                  </a:lnTo>
                  <a:lnTo>
                    <a:pt x="178" y="94"/>
                  </a:lnTo>
                  <a:lnTo>
                    <a:pt x="178" y="96"/>
                  </a:lnTo>
                  <a:lnTo>
                    <a:pt x="183" y="101"/>
                  </a:lnTo>
                  <a:lnTo>
                    <a:pt x="183" y="102"/>
                  </a:lnTo>
                  <a:lnTo>
                    <a:pt x="185" y="102"/>
                  </a:lnTo>
                  <a:lnTo>
                    <a:pt x="186" y="105"/>
                  </a:lnTo>
                  <a:lnTo>
                    <a:pt x="186" y="107"/>
                  </a:lnTo>
                  <a:lnTo>
                    <a:pt x="189" y="107"/>
                  </a:lnTo>
                  <a:lnTo>
                    <a:pt x="189" y="112"/>
                  </a:lnTo>
                  <a:lnTo>
                    <a:pt x="192" y="113"/>
                  </a:lnTo>
                  <a:lnTo>
                    <a:pt x="196" y="115"/>
                  </a:lnTo>
                  <a:lnTo>
                    <a:pt x="197" y="120"/>
                  </a:lnTo>
                  <a:lnTo>
                    <a:pt x="202" y="121"/>
                  </a:lnTo>
                  <a:lnTo>
                    <a:pt x="204" y="125"/>
                  </a:lnTo>
                  <a:lnTo>
                    <a:pt x="205" y="128"/>
                  </a:lnTo>
                  <a:lnTo>
                    <a:pt x="208" y="129"/>
                  </a:lnTo>
                  <a:lnTo>
                    <a:pt x="208" y="133"/>
                  </a:lnTo>
                  <a:lnTo>
                    <a:pt x="212" y="133"/>
                  </a:lnTo>
                  <a:lnTo>
                    <a:pt x="215" y="134"/>
                  </a:lnTo>
                  <a:lnTo>
                    <a:pt x="215" y="139"/>
                  </a:lnTo>
                  <a:lnTo>
                    <a:pt x="216" y="139"/>
                  </a:lnTo>
                  <a:lnTo>
                    <a:pt x="221" y="140"/>
                  </a:lnTo>
                  <a:lnTo>
                    <a:pt x="223" y="142"/>
                  </a:lnTo>
                  <a:lnTo>
                    <a:pt x="224" y="142"/>
                  </a:lnTo>
                  <a:lnTo>
                    <a:pt x="224" y="147"/>
                  </a:lnTo>
                  <a:lnTo>
                    <a:pt x="229" y="147"/>
                  </a:lnTo>
                  <a:lnTo>
                    <a:pt x="231" y="148"/>
                  </a:lnTo>
                  <a:lnTo>
                    <a:pt x="234" y="152"/>
                  </a:lnTo>
                  <a:lnTo>
                    <a:pt x="235" y="152"/>
                  </a:lnTo>
                  <a:lnTo>
                    <a:pt x="239" y="155"/>
                  </a:lnTo>
                  <a:lnTo>
                    <a:pt x="242" y="158"/>
                  </a:lnTo>
                  <a:lnTo>
                    <a:pt x="243" y="158"/>
                  </a:lnTo>
                  <a:lnTo>
                    <a:pt x="248" y="158"/>
                  </a:lnTo>
                  <a:lnTo>
                    <a:pt x="250" y="160"/>
                  </a:lnTo>
                  <a:lnTo>
                    <a:pt x="251" y="160"/>
                  </a:lnTo>
                  <a:lnTo>
                    <a:pt x="256" y="161"/>
                  </a:lnTo>
                  <a:lnTo>
                    <a:pt x="258" y="161"/>
                  </a:lnTo>
                  <a:lnTo>
                    <a:pt x="258" y="166"/>
                  </a:lnTo>
                  <a:lnTo>
                    <a:pt x="261" y="166"/>
                  </a:lnTo>
                  <a:lnTo>
                    <a:pt x="263" y="168"/>
                  </a:lnTo>
                  <a:lnTo>
                    <a:pt x="267" y="168"/>
                  </a:lnTo>
                  <a:lnTo>
                    <a:pt x="269" y="171"/>
                  </a:lnTo>
                  <a:lnTo>
                    <a:pt x="271" y="174"/>
                  </a:lnTo>
                  <a:lnTo>
                    <a:pt x="275" y="174"/>
                  </a:lnTo>
                  <a:lnTo>
                    <a:pt x="277" y="177"/>
                  </a:lnTo>
                  <a:lnTo>
                    <a:pt x="280" y="177"/>
                  </a:lnTo>
                  <a:lnTo>
                    <a:pt x="282" y="177"/>
                  </a:lnTo>
                  <a:lnTo>
                    <a:pt x="286" y="179"/>
                  </a:lnTo>
                  <a:lnTo>
                    <a:pt x="288" y="179"/>
                  </a:lnTo>
                  <a:lnTo>
                    <a:pt x="290" y="180"/>
                  </a:lnTo>
                  <a:lnTo>
                    <a:pt x="296" y="185"/>
                  </a:lnTo>
                  <a:lnTo>
                    <a:pt x="302" y="185"/>
                  </a:lnTo>
                  <a:lnTo>
                    <a:pt x="307" y="188"/>
                  </a:lnTo>
                  <a:lnTo>
                    <a:pt x="313" y="188"/>
                  </a:lnTo>
                  <a:lnTo>
                    <a:pt x="318" y="188"/>
                  </a:lnTo>
                  <a:lnTo>
                    <a:pt x="325" y="195"/>
                  </a:lnTo>
                  <a:lnTo>
                    <a:pt x="331" y="195"/>
                  </a:lnTo>
                  <a:lnTo>
                    <a:pt x="334" y="201"/>
                  </a:lnTo>
                  <a:lnTo>
                    <a:pt x="341" y="201"/>
                  </a:lnTo>
                  <a:lnTo>
                    <a:pt x="344" y="201"/>
                  </a:lnTo>
                  <a:lnTo>
                    <a:pt x="345" y="204"/>
                  </a:lnTo>
                  <a:lnTo>
                    <a:pt x="350" y="204"/>
                  </a:lnTo>
                  <a:lnTo>
                    <a:pt x="352" y="204"/>
                  </a:lnTo>
                  <a:lnTo>
                    <a:pt x="353" y="204"/>
                  </a:lnTo>
                  <a:lnTo>
                    <a:pt x="356" y="204"/>
                  </a:lnTo>
                  <a:lnTo>
                    <a:pt x="360" y="204"/>
                  </a:lnTo>
                  <a:lnTo>
                    <a:pt x="363" y="204"/>
                  </a:lnTo>
                  <a:lnTo>
                    <a:pt x="364" y="204"/>
                  </a:lnTo>
                  <a:lnTo>
                    <a:pt x="369" y="206"/>
                  </a:lnTo>
                  <a:lnTo>
                    <a:pt x="371" y="206"/>
                  </a:lnTo>
                  <a:lnTo>
                    <a:pt x="372" y="206"/>
                  </a:lnTo>
                  <a:lnTo>
                    <a:pt x="377" y="206"/>
                  </a:lnTo>
                  <a:lnTo>
                    <a:pt x="379" y="207"/>
                  </a:lnTo>
                  <a:lnTo>
                    <a:pt x="382" y="207"/>
                  </a:lnTo>
                  <a:lnTo>
                    <a:pt x="384" y="212"/>
                  </a:lnTo>
                  <a:lnTo>
                    <a:pt x="388" y="212"/>
                  </a:lnTo>
                  <a:lnTo>
                    <a:pt x="390" y="212"/>
                  </a:lnTo>
                  <a:lnTo>
                    <a:pt x="392" y="214"/>
                  </a:lnTo>
                  <a:lnTo>
                    <a:pt x="396" y="214"/>
                  </a:lnTo>
                  <a:lnTo>
                    <a:pt x="398" y="217"/>
                  </a:lnTo>
                  <a:lnTo>
                    <a:pt x="401" y="217"/>
                  </a:lnTo>
                  <a:lnTo>
                    <a:pt x="404" y="217"/>
                  </a:lnTo>
                  <a:lnTo>
                    <a:pt x="407" y="217"/>
                  </a:lnTo>
                  <a:lnTo>
                    <a:pt x="409" y="220"/>
                  </a:lnTo>
                  <a:lnTo>
                    <a:pt x="411" y="220"/>
                  </a:lnTo>
                  <a:lnTo>
                    <a:pt x="415" y="223"/>
                  </a:lnTo>
                  <a:lnTo>
                    <a:pt x="417" y="225"/>
                  </a:lnTo>
                  <a:lnTo>
                    <a:pt x="420" y="225"/>
                  </a:lnTo>
                  <a:lnTo>
                    <a:pt x="423" y="225"/>
                  </a:lnTo>
                  <a:lnTo>
                    <a:pt x="427" y="228"/>
                  </a:lnTo>
                  <a:lnTo>
                    <a:pt x="430" y="228"/>
                  </a:lnTo>
                  <a:lnTo>
                    <a:pt x="435" y="228"/>
                  </a:lnTo>
                  <a:lnTo>
                    <a:pt x="436" y="228"/>
                  </a:lnTo>
                  <a:lnTo>
                    <a:pt x="439" y="228"/>
                  </a:lnTo>
                  <a:lnTo>
                    <a:pt x="442" y="231"/>
                  </a:lnTo>
                  <a:lnTo>
                    <a:pt x="446" y="231"/>
                  </a:lnTo>
                  <a:lnTo>
                    <a:pt x="447" y="231"/>
                  </a:lnTo>
                  <a:lnTo>
                    <a:pt x="452" y="231"/>
                  </a:lnTo>
                  <a:lnTo>
                    <a:pt x="454" y="231"/>
                  </a:lnTo>
                  <a:lnTo>
                    <a:pt x="455" y="233"/>
                  </a:lnTo>
                  <a:lnTo>
                    <a:pt x="457" y="233"/>
                  </a:lnTo>
                  <a:lnTo>
                    <a:pt x="462" y="233"/>
                  </a:lnTo>
                  <a:lnTo>
                    <a:pt x="466" y="233"/>
                  </a:lnTo>
                  <a:lnTo>
                    <a:pt x="470" y="233"/>
                  </a:lnTo>
                  <a:lnTo>
                    <a:pt x="473" y="234"/>
                  </a:lnTo>
                  <a:lnTo>
                    <a:pt x="474" y="234"/>
                  </a:lnTo>
                  <a:lnTo>
                    <a:pt x="479" y="234"/>
                  </a:lnTo>
                  <a:lnTo>
                    <a:pt x="481" y="239"/>
                  </a:lnTo>
                  <a:lnTo>
                    <a:pt x="482" y="239"/>
                  </a:lnTo>
                  <a:lnTo>
                    <a:pt x="485" y="239"/>
                  </a:lnTo>
                  <a:lnTo>
                    <a:pt x="492" y="239"/>
                  </a:lnTo>
                  <a:lnTo>
                    <a:pt x="498" y="244"/>
                  </a:lnTo>
                  <a:lnTo>
                    <a:pt x="500" y="244"/>
                  </a:lnTo>
                  <a:lnTo>
                    <a:pt x="506" y="244"/>
                  </a:lnTo>
                  <a:lnTo>
                    <a:pt x="508" y="247"/>
                  </a:lnTo>
                  <a:lnTo>
                    <a:pt x="511" y="247"/>
                  </a:lnTo>
                  <a:lnTo>
                    <a:pt x="513" y="247"/>
                  </a:lnTo>
                  <a:lnTo>
                    <a:pt x="517" y="250"/>
                  </a:lnTo>
                  <a:lnTo>
                    <a:pt x="519" y="250"/>
                  </a:lnTo>
                  <a:lnTo>
                    <a:pt x="520" y="250"/>
                  </a:lnTo>
                  <a:lnTo>
                    <a:pt x="525" y="250"/>
                  </a:lnTo>
                  <a:lnTo>
                    <a:pt x="527" y="250"/>
                  </a:lnTo>
                  <a:lnTo>
                    <a:pt x="532" y="250"/>
                  </a:lnTo>
                  <a:lnTo>
                    <a:pt x="538" y="250"/>
                  </a:lnTo>
                  <a:lnTo>
                    <a:pt x="544" y="254"/>
                  </a:lnTo>
                  <a:lnTo>
                    <a:pt x="549" y="254"/>
                  </a:lnTo>
                  <a:lnTo>
                    <a:pt x="556" y="254"/>
                  </a:lnTo>
                  <a:lnTo>
                    <a:pt x="559" y="260"/>
                  </a:lnTo>
                  <a:lnTo>
                    <a:pt x="565" y="260"/>
                  </a:lnTo>
                  <a:lnTo>
                    <a:pt x="571" y="266"/>
                  </a:lnTo>
                  <a:lnTo>
                    <a:pt x="576" y="266"/>
                  </a:lnTo>
                  <a:lnTo>
                    <a:pt x="581" y="266"/>
                  </a:lnTo>
                  <a:lnTo>
                    <a:pt x="583" y="266"/>
                  </a:lnTo>
                  <a:lnTo>
                    <a:pt x="584" y="266"/>
                  </a:lnTo>
                  <a:lnTo>
                    <a:pt x="587" y="266"/>
                  </a:lnTo>
                  <a:lnTo>
                    <a:pt x="591" y="269"/>
                  </a:lnTo>
                  <a:lnTo>
                    <a:pt x="594" y="269"/>
                  </a:lnTo>
                  <a:lnTo>
                    <a:pt x="595" y="269"/>
                  </a:lnTo>
                  <a:lnTo>
                    <a:pt x="600" y="271"/>
                  </a:lnTo>
                  <a:lnTo>
                    <a:pt x="602" y="271"/>
                  </a:lnTo>
                  <a:lnTo>
                    <a:pt x="603" y="271"/>
                  </a:lnTo>
                  <a:lnTo>
                    <a:pt x="606" y="271"/>
                  </a:lnTo>
                  <a:lnTo>
                    <a:pt x="613" y="271"/>
                  </a:lnTo>
                  <a:lnTo>
                    <a:pt x="614" y="271"/>
                  </a:lnTo>
                  <a:lnTo>
                    <a:pt x="619" y="271"/>
                  </a:lnTo>
                  <a:lnTo>
                    <a:pt x="621" y="271"/>
                  </a:lnTo>
                  <a:lnTo>
                    <a:pt x="622" y="271"/>
                  </a:lnTo>
                  <a:lnTo>
                    <a:pt x="627" y="271"/>
                  </a:lnTo>
                  <a:lnTo>
                    <a:pt x="629" y="271"/>
                  </a:lnTo>
                  <a:lnTo>
                    <a:pt x="632" y="271"/>
                  </a:lnTo>
                  <a:lnTo>
                    <a:pt x="634" y="271"/>
                  </a:lnTo>
                  <a:lnTo>
                    <a:pt x="638" y="271"/>
                  </a:lnTo>
                  <a:lnTo>
                    <a:pt x="640" y="274"/>
                  </a:lnTo>
                  <a:lnTo>
                    <a:pt x="646" y="274"/>
                  </a:lnTo>
                  <a:lnTo>
                    <a:pt x="648" y="274"/>
                  </a:lnTo>
                  <a:lnTo>
                    <a:pt x="651" y="274"/>
                  </a:lnTo>
                  <a:lnTo>
                    <a:pt x="654" y="274"/>
                  </a:lnTo>
                  <a:lnTo>
                    <a:pt x="657" y="274"/>
                  </a:lnTo>
                  <a:lnTo>
                    <a:pt x="659" y="274"/>
                  </a:lnTo>
                  <a:lnTo>
                    <a:pt x="661" y="274"/>
                  </a:lnTo>
                  <a:lnTo>
                    <a:pt x="665" y="274"/>
                  </a:lnTo>
                  <a:lnTo>
                    <a:pt x="670" y="274"/>
                  </a:lnTo>
                  <a:lnTo>
                    <a:pt x="675" y="277"/>
                  </a:lnTo>
                  <a:lnTo>
                    <a:pt x="680" y="277"/>
                  </a:lnTo>
                  <a:lnTo>
                    <a:pt x="686" y="277"/>
                  </a:lnTo>
                  <a:lnTo>
                    <a:pt x="692" y="277"/>
                  </a:lnTo>
                  <a:lnTo>
                    <a:pt x="697" y="277"/>
                  </a:lnTo>
                  <a:lnTo>
                    <a:pt x="704" y="277"/>
                  </a:lnTo>
                  <a:lnTo>
                    <a:pt x="707" y="279"/>
                  </a:lnTo>
                  <a:lnTo>
                    <a:pt x="713" y="279"/>
                  </a:lnTo>
                  <a:lnTo>
                    <a:pt x="719" y="279"/>
                  </a:lnTo>
                  <a:lnTo>
                    <a:pt x="724" y="279"/>
                  </a:lnTo>
                  <a:lnTo>
                    <a:pt x="731" y="279"/>
                  </a:lnTo>
                  <a:lnTo>
                    <a:pt x="732" y="279"/>
                  </a:lnTo>
                  <a:lnTo>
                    <a:pt x="735" y="279"/>
                  </a:lnTo>
                  <a:lnTo>
                    <a:pt x="739" y="279"/>
                  </a:lnTo>
                  <a:lnTo>
                    <a:pt x="742" y="281"/>
                  </a:lnTo>
                  <a:lnTo>
                    <a:pt x="743" y="281"/>
                  </a:lnTo>
                  <a:lnTo>
                    <a:pt x="748" y="281"/>
                  </a:lnTo>
                  <a:lnTo>
                    <a:pt x="750" y="281"/>
                  </a:lnTo>
                  <a:lnTo>
                    <a:pt x="751" y="281"/>
                  </a:lnTo>
                  <a:lnTo>
                    <a:pt x="755" y="281"/>
                  </a:lnTo>
                  <a:lnTo>
                    <a:pt x="761" y="281"/>
                  </a:lnTo>
                  <a:lnTo>
                    <a:pt x="762" y="281"/>
                  </a:lnTo>
                  <a:lnTo>
                    <a:pt x="767" y="281"/>
                  </a:lnTo>
                  <a:lnTo>
                    <a:pt x="769" y="281"/>
                  </a:lnTo>
                  <a:lnTo>
                    <a:pt x="770" y="281"/>
                  </a:lnTo>
                  <a:lnTo>
                    <a:pt x="775" y="281"/>
                  </a:lnTo>
                  <a:lnTo>
                    <a:pt x="777" y="281"/>
                  </a:lnTo>
                  <a:lnTo>
                    <a:pt x="780" y="281"/>
                  </a:lnTo>
                  <a:lnTo>
                    <a:pt x="782" y="281"/>
                  </a:lnTo>
                  <a:lnTo>
                    <a:pt x="786" y="281"/>
                  </a:lnTo>
                  <a:lnTo>
                    <a:pt x="788" y="281"/>
                  </a:lnTo>
                  <a:lnTo>
                    <a:pt x="790" y="281"/>
                  </a:lnTo>
                  <a:lnTo>
                    <a:pt x="794" y="281"/>
                  </a:lnTo>
                  <a:lnTo>
                    <a:pt x="796" y="281"/>
                  </a:lnTo>
                  <a:lnTo>
                    <a:pt x="799" y="281"/>
                  </a:lnTo>
                  <a:lnTo>
                    <a:pt x="802" y="281"/>
                  </a:lnTo>
                  <a:lnTo>
                    <a:pt x="805" y="281"/>
                  </a:lnTo>
                  <a:lnTo>
                    <a:pt x="807" y="281"/>
                  </a:lnTo>
                  <a:lnTo>
                    <a:pt x="809" y="281"/>
                  </a:lnTo>
                  <a:lnTo>
                    <a:pt x="813" y="281"/>
                  </a:lnTo>
                  <a:lnTo>
                    <a:pt x="815" y="281"/>
                  </a:lnTo>
                  <a:lnTo>
                    <a:pt x="818" y="281"/>
                  </a:lnTo>
                  <a:lnTo>
                    <a:pt x="821" y="285"/>
                  </a:lnTo>
                  <a:lnTo>
                    <a:pt x="825" y="285"/>
                  </a:lnTo>
                  <a:lnTo>
                    <a:pt x="826" y="285"/>
                  </a:lnTo>
                  <a:lnTo>
                    <a:pt x="831" y="285"/>
                  </a:lnTo>
                  <a:lnTo>
                    <a:pt x="833" y="285"/>
                  </a:lnTo>
                  <a:lnTo>
                    <a:pt x="834" y="285"/>
                  </a:lnTo>
                  <a:lnTo>
                    <a:pt x="837" y="287"/>
                  </a:lnTo>
                  <a:lnTo>
                    <a:pt x="841" y="287"/>
                  </a:lnTo>
                  <a:lnTo>
                    <a:pt x="844" y="287"/>
                  </a:lnTo>
                  <a:lnTo>
                    <a:pt x="845" y="287"/>
                  </a:lnTo>
                  <a:lnTo>
                    <a:pt x="850" y="287"/>
                  </a:lnTo>
                  <a:lnTo>
                    <a:pt x="852" y="287"/>
                  </a:lnTo>
                  <a:lnTo>
                    <a:pt x="853" y="287"/>
                  </a:lnTo>
                  <a:lnTo>
                    <a:pt x="856" y="287"/>
                  </a:lnTo>
                  <a:lnTo>
                    <a:pt x="860" y="287"/>
                  </a:lnTo>
                  <a:lnTo>
                    <a:pt x="863" y="287"/>
                  </a:lnTo>
                  <a:lnTo>
                    <a:pt x="864" y="287"/>
                  </a:lnTo>
                  <a:lnTo>
                    <a:pt x="869" y="287"/>
                  </a:lnTo>
                  <a:lnTo>
                    <a:pt x="871" y="287"/>
                  </a:lnTo>
                  <a:lnTo>
                    <a:pt x="872" y="287"/>
                  </a:lnTo>
                  <a:lnTo>
                    <a:pt x="877" y="287"/>
                  </a:lnTo>
                  <a:lnTo>
                    <a:pt x="882" y="287"/>
                  </a:lnTo>
                  <a:lnTo>
                    <a:pt x="888" y="287"/>
                  </a:lnTo>
                  <a:lnTo>
                    <a:pt x="890" y="287"/>
                  </a:lnTo>
                  <a:lnTo>
                    <a:pt x="891" y="287"/>
                  </a:lnTo>
                  <a:lnTo>
                    <a:pt x="896" y="287"/>
                  </a:lnTo>
                  <a:lnTo>
                    <a:pt x="898" y="287"/>
                  </a:lnTo>
                  <a:lnTo>
                    <a:pt x="899" y="287"/>
                  </a:lnTo>
                  <a:lnTo>
                    <a:pt x="904" y="287"/>
                  </a:lnTo>
                  <a:lnTo>
                    <a:pt x="906" y="287"/>
                  </a:lnTo>
                  <a:lnTo>
                    <a:pt x="909" y="287"/>
                  </a:lnTo>
                  <a:lnTo>
                    <a:pt x="911" y="287"/>
                  </a:lnTo>
                  <a:lnTo>
                    <a:pt x="915" y="287"/>
                  </a:lnTo>
                  <a:lnTo>
                    <a:pt x="917" y="287"/>
                  </a:lnTo>
                  <a:lnTo>
                    <a:pt x="919" y="287"/>
                  </a:lnTo>
                  <a:lnTo>
                    <a:pt x="923" y="290"/>
                  </a:lnTo>
                  <a:lnTo>
                    <a:pt x="925" y="290"/>
                  </a:lnTo>
                  <a:lnTo>
                    <a:pt x="928" y="290"/>
                  </a:lnTo>
                  <a:lnTo>
                    <a:pt x="930" y="290"/>
                  </a:lnTo>
                  <a:lnTo>
                    <a:pt x="934" y="290"/>
                  </a:lnTo>
                  <a:lnTo>
                    <a:pt x="936" y="290"/>
                  </a:lnTo>
                  <a:lnTo>
                    <a:pt x="938" y="290"/>
                  </a:lnTo>
                  <a:lnTo>
                    <a:pt x="942" y="290"/>
                  </a:lnTo>
                  <a:lnTo>
                    <a:pt x="944" y="290"/>
                  </a:lnTo>
                  <a:lnTo>
                    <a:pt x="947" y="290"/>
                  </a:lnTo>
                  <a:lnTo>
                    <a:pt x="950" y="290"/>
                  </a:lnTo>
                  <a:lnTo>
                    <a:pt x="950" y="287"/>
                  </a:lnTo>
                  <a:lnTo>
                    <a:pt x="954" y="287"/>
                  </a:lnTo>
                  <a:lnTo>
                    <a:pt x="955" y="287"/>
                  </a:lnTo>
                  <a:lnTo>
                    <a:pt x="957" y="287"/>
                  </a:lnTo>
                  <a:lnTo>
                    <a:pt x="962" y="287"/>
                  </a:lnTo>
                  <a:lnTo>
                    <a:pt x="963" y="287"/>
                  </a:lnTo>
                  <a:lnTo>
                    <a:pt x="966" y="287"/>
                  </a:lnTo>
                  <a:lnTo>
                    <a:pt x="963" y="287"/>
                  </a:lnTo>
                  <a:lnTo>
                    <a:pt x="963" y="290"/>
                  </a:lnTo>
                  <a:lnTo>
                    <a:pt x="963" y="293"/>
                  </a:lnTo>
                  <a:lnTo>
                    <a:pt x="963" y="297"/>
                  </a:lnTo>
                  <a:lnTo>
                    <a:pt x="963" y="298"/>
                  </a:lnTo>
                  <a:lnTo>
                    <a:pt x="963" y="303"/>
                  </a:lnTo>
                  <a:lnTo>
                    <a:pt x="963" y="304"/>
                  </a:lnTo>
                  <a:lnTo>
                    <a:pt x="963" y="306"/>
                  </a:lnTo>
                  <a:lnTo>
                    <a:pt x="963" y="309"/>
                  </a:lnTo>
                  <a:lnTo>
                    <a:pt x="963" y="312"/>
                  </a:lnTo>
                  <a:lnTo>
                    <a:pt x="963" y="316"/>
                  </a:lnTo>
                  <a:lnTo>
                    <a:pt x="963" y="317"/>
                  </a:lnTo>
                  <a:lnTo>
                    <a:pt x="963" y="322"/>
                  </a:lnTo>
                  <a:lnTo>
                    <a:pt x="963" y="324"/>
                  </a:lnTo>
                  <a:lnTo>
                    <a:pt x="963" y="325"/>
                  </a:lnTo>
                  <a:lnTo>
                    <a:pt x="963" y="327"/>
                  </a:lnTo>
                  <a:lnTo>
                    <a:pt x="963" y="332"/>
                  </a:lnTo>
                  <a:lnTo>
                    <a:pt x="963" y="333"/>
                  </a:lnTo>
                  <a:lnTo>
                    <a:pt x="963" y="336"/>
                  </a:lnTo>
                  <a:lnTo>
                    <a:pt x="963" y="340"/>
                  </a:lnTo>
                  <a:lnTo>
                    <a:pt x="963" y="343"/>
                  </a:lnTo>
                  <a:lnTo>
                    <a:pt x="963" y="344"/>
                  </a:lnTo>
                  <a:lnTo>
                    <a:pt x="963" y="349"/>
                  </a:lnTo>
                  <a:lnTo>
                    <a:pt x="963" y="351"/>
                  </a:lnTo>
                  <a:lnTo>
                    <a:pt x="963" y="352"/>
                  </a:lnTo>
                  <a:lnTo>
                    <a:pt x="963" y="355"/>
                  </a:lnTo>
                  <a:lnTo>
                    <a:pt x="963" y="359"/>
                  </a:lnTo>
                  <a:lnTo>
                    <a:pt x="963" y="362"/>
                  </a:lnTo>
                  <a:lnTo>
                    <a:pt x="963" y="363"/>
                  </a:lnTo>
                  <a:lnTo>
                    <a:pt x="963" y="368"/>
                  </a:lnTo>
                  <a:lnTo>
                    <a:pt x="963" y="370"/>
                  </a:lnTo>
                  <a:lnTo>
                    <a:pt x="963" y="371"/>
                  </a:lnTo>
                  <a:lnTo>
                    <a:pt x="963" y="373"/>
                  </a:lnTo>
                  <a:lnTo>
                    <a:pt x="963" y="378"/>
                  </a:lnTo>
                  <a:lnTo>
                    <a:pt x="963" y="379"/>
                  </a:lnTo>
                  <a:lnTo>
                    <a:pt x="963" y="383"/>
                  </a:lnTo>
                  <a:lnTo>
                    <a:pt x="963" y="386"/>
                  </a:lnTo>
                  <a:lnTo>
                    <a:pt x="963" y="389"/>
                  </a:lnTo>
                  <a:lnTo>
                    <a:pt x="963" y="390"/>
                  </a:lnTo>
                  <a:lnTo>
                    <a:pt x="966" y="390"/>
                  </a:lnTo>
                  <a:lnTo>
                    <a:pt x="966" y="395"/>
                  </a:lnTo>
                  <a:lnTo>
                    <a:pt x="966" y="397"/>
                  </a:lnTo>
                  <a:lnTo>
                    <a:pt x="966" y="398"/>
                  </a:lnTo>
                  <a:lnTo>
                    <a:pt x="966" y="402"/>
                  </a:lnTo>
                  <a:lnTo>
                    <a:pt x="966" y="405"/>
                  </a:lnTo>
                  <a:lnTo>
                    <a:pt x="969" y="405"/>
                  </a:lnTo>
                  <a:lnTo>
                    <a:pt x="969" y="408"/>
                  </a:lnTo>
                  <a:lnTo>
                    <a:pt x="969" y="410"/>
                  </a:lnTo>
                  <a:lnTo>
                    <a:pt x="969" y="414"/>
                  </a:lnTo>
                  <a:lnTo>
                    <a:pt x="969" y="416"/>
                  </a:lnTo>
                  <a:lnTo>
                    <a:pt x="969" y="418"/>
                  </a:lnTo>
                  <a:lnTo>
                    <a:pt x="969" y="422"/>
                  </a:lnTo>
                  <a:lnTo>
                    <a:pt x="969" y="424"/>
                  </a:lnTo>
                  <a:lnTo>
                    <a:pt x="969" y="426"/>
                  </a:lnTo>
                  <a:lnTo>
                    <a:pt x="969" y="429"/>
                  </a:lnTo>
                  <a:lnTo>
                    <a:pt x="966" y="429"/>
                  </a:lnTo>
                  <a:lnTo>
                    <a:pt x="966" y="432"/>
                  </a:lnTo>
                  <a:lnTo>
                    <a:pt x="966" y="429"/>
                  </a:lnTo>
                  <a:lnTo>
                    <a:pt x="963" y="429"/>
                  </a:lnTo>
                  <a:lnTo>
                    <a:pt x="962" y="426"/>
                  </a:lnTo>
                  <a:lnTo>
                    <a:pt x="957" y="424"/>
                  </a:lnTo>
                  <a:lnTo>
                    <a:pt x="955" y="424"/>
                  </a:lnTo>
                  <a:lnTo>
                    <a:pt x="954" y="424"/>
                  </a:lnTo>
                  <a:lnTo>
                    <a:pt x="950" y="426"/>
                  </a:lnTo>
                  <a:lnTo>
                    <a:pt x="947" y="426"/>
                  </a:lnTo>
                  <a:lnTo>
                    <a:pt x="944" y="426"/>
                  </a:lnTo>
                  <a:lnTo>
                    <a:pt x="942" y="429"/>
                  </a:lnTo>
                  <a:lnTo>
                    <a:pt x="938" y="429"/>
                  </a:lnTo>
                  <a:lnTo>
                    <a:pt x="936" y="429"/>
                  </a:lnTo>
                  <a:lnTo>
                    <a:pt x="934" y="429"/>
                  </a:lnTo>
                  <a:lnTo>
                    <a:pt x="930" y="429"/>
                  </a:lnTo>
                  <a:lnTo>
                    <a:pt x="928" y="429"/>
                  </a:lnTo>
                  <a:lnTo>
                    <a:pt x="925" y="432"/>
                  </a:lnTo>
                  <a:lnTo>
                    <a:pt x="923" y="432"/>
                  </a:lnTo>
                  <a:lnTo>
                    <a:pt x="919" y="432"/>
                  </a:lnTo>
                  <a:lnTo>
                    <a:pt x="917" y="432"/>
                  </a:lnTo>
                  <a:lnTo>
                    <a:pt x="915" y="432"/>
                  </a:lnTo>
                  <a:lnTo>
                    <a:pt x="911" y="432"/>
                  </a:lnTo>
                  <a:lnTo>
                    <a:pt x="909" y="429"/>
                  </a:lnTo>
                  <a:lnTo>
                    <a:pt x="906" y="429"/>
                  </a:lnTo>
                  <a:lnTo>
                    <a:pt x="904" y="429"/>
                  </a:lnTo>
                  <a:lnTo>
                    <a:pt x="899" y="429"/>
                  </a:lnTo>
                  <a:lnTo>
                    <a:pt x="898" y="429"/>
                  </a:lnTo>
                  <a:lnTo>
                    <a:pt x="896" y="429"/>
                  </a:lnTo>
                  <a:lnTo>
                    <a:pt x="891" y="429"/>
                  </a:lnTo>
                  <a:lnTo>
                    <a:pt x="890" y="429"/>
                  </a:lnTo>
                  <a:lnTo>
                    <a:pt x="888" y="429"/>
                  </a:lnTo>
                  <a:lnTo>
                    <a:pt x="883" y="429"/>
                  </a:lnTo>
                  <a:lnTo>
                    <a:pt x="882" y="429"/>
                  </a:lnTo>
                  <a:lnTo>
                    <a:pt x="879" y="429"/>
                  </a:lnTo>
                  <a:lnTo>
                    <a:pt x="877" y="429"/>
                  </a:lnTo>
                  <a:lnTo>
                    <a:pt x="877" y="426"/>
                  </a:lnTo>
                  <a:lnTo>
                    <a:pt x="872" y="426"/>
                  </a:lnTo>
                  <a:lnTo>
                    <a:pt x="871" y="426"/>
                  </a:lnTo>
                  <a:lnTo>
                    <a:pt x="869" y="426"/>
                  </a:lnTo>
                  <a:lnTo>
                    <a:pt x="864" y="426"/>
                  </a:lnTo>
                  <a:lnTo>
                    <a:pt x="863" y="426"/>
                  </a:lnTo>
                  <a:lnTo>
                    <a:pt x="860" y="426"/>
                  </a:lnTo>
                  <a:lnTo>
                    <a:pt x="856" y="426"/>
                  </a:lnTo>
                  <a:lnTo>
                    <a:pt x="853" y="426"/>
                  </a:lnTo>
                  <a:lnTo>
                    <a:pt x="852" y="426"/>
                  </a:lnTo>
                  <a:lnTo>
                    <a:pt x="850" y="426"/>
                  </a:lnTo>
                  <a:lnTo>
                    <a:pt x="845" y="426"/>
                  </a:lnTo>
                  <a:lnTo>
                    <a:pt x="844" y="426"/>
                  </a:lnTo>
                  <a:lnTo>
                    <a:pt x="841" y="426"/>
                  </a:lnTo>
                  <a:lnTo>
                    <a:pt x="837" y="426"/>
                  </a:lnTo>
                  <a:lnTo>
                    <a:pt x="834" y="426"/>
                  </a:lnTo>
                  <a:lnTo>
                    <a:pt x="833" y="426"/>
                  </a:lnTo>
                  <a:lnTo>
                    <a:pt x="831" y="426"/>
                  </a:lnTo>
                  <a:lnTo>
                    <a:pt x="826" y="426"/>
                  </a:lnTo>
                  <a:lnTo>
                    <a:pt x="825" y="426"/>
                  </a:lnTo>
                  <a:lnTo>
                    <a:pt x="821" y="426"/>
                  </a:lnTo>
                  <a:lnTo>
                    <a:pt x="818" y="426"/>
                  </a:lnTo>
                  <a:lnTo>
                    <a:pt x="815" y="426"/>
                  </a:lnTo>
                  <a:lnTo>
                    <a:pt x="813" y="426"/>
                  </a:lnTo>
                  <a:lnTo>
                    <a:pt x="809" y="426"/>
                  </a:lnTo>
                  <a:lnTo>
                    <a:pt x="807" y="426"/>
                  </a:lnTo>
                  <a:lnTo>
                    <a:pt x="805" y="426"/>
                  </a:lnTo>
                  <a:lnTo>
                    <a:pt x="802" y="426"/>
                  </a:lnTo>
                  <a:lnTo>
                    <a:pt x="799" y="426"/>
                  </a:lnTo>
                  <a:lnTo>
                    <a:pt x="796" y="426"/>
                  </a:lnTo>
                  <a:lnTo>
                    <a:pt x="794" y="426"/>
                  </a:lnTo>
                  <a:lnTo>
                    <a:pt x="790" y="426"/>
                  </a:lnTo>
                  <a:lnTo>
                    <a:pt x="788" y="426"/>
                  </a:lnTo>
                  <a:lnTo>
                    <a:pt x="786" y="426"/>
                  </a:lnTo>
                  <a:lnTo>
                    <a:pt x="782" y="426"/>
                  </a:lnTo>
                  <a:lnTo>
                    <a:pt x="780" y="426"/>
                  </a:lnTo>
                  <a:lnTo>
                    <a:pt x="777" y="426"/>
                  </a:lnTo>
                  <a:lnTo>
                    <a:pt x="775" y="426"/>
                  </a:lnTo>
                  <a:lnTo>
                    <a:pt x="770" y="426"/>
                  </a:lnTo>
                  <a:lnTo>
                    <a:pt x="769" y="426"/>
                  </a:lnTo>
                  <a:lnTo>
                    <a:pt x="767" y="426"/>
                  </a:lnTo>
                  <a:lnTo>
                    <a:pt x="762" y="426"/>
                  </a:lnTo>
                  <a:lnTo>
                    <a:pt x="761" y="426"/>
                  </a:lnTo>
                  <a:lnTo>
                    <a:pt x="758" y="426"/>
                  </a:lnTo>
                  <a:lnTo>
                    <a:pt x="755" y="426"/>
                  </a:lnTo>
                  <a:lnTo>
                    <a:pt x="751" y="426"/>
                  </a:lnTo>
                  <a:lnTo>
                    <a:pt x="750" y="426"/>
                  </a:lnTo>
                  <a:lnTo>
                    <a:pt x="748" y="426"/>
                  </a:lnTo>
                  <a:lnTo>
                    <a:pt x="743" y="426"/>
                  </a:lnTo>
                  <a:lnTo>
                    <a:pt x="739" y="426"/>
                  </a:lnTo>
                  <a:lnTo>
                    <a:pt x="732" y="426"/>
                  </a:lnTo>
                  <a:lnTo>
                    <a:pt x="731" y="426"/>
                  </a:lnTo>
                  <a:lnTo>
                    <a:pt x="729" y="426"/>
                  </a:lnTo>
                  <a:lnTo>
                    <a:pt x="724" y="426"/>
                  </a:lnTo>
                  <a:lnTo>
                    <a:pt x="723" y="426"/>
                  </a:lnTo>
                  <a:lnTo>
                    <a:pt x="719" y="426"/>
                  </a:lnTo>
                  <a:lnTo>
                    <a:pt x="716" y="426"/>
                  </a:lnTo>
                  <a:lnTo>
                    <a:pt x="713" y="426"/>
                  </a:lnTo>
                  <a:lnTo>
                    <a:pt x="712" y="426"/>
                  </a:lnTo>
                  <a:lnTo>
                    <a:pt x="707" y="426"/>
                  </a:lnTo>
                  <a:lnTo>
                    <a:pt x="705" y="426"/>
                  </a:lnTo>
                  <a:lnTo>
                    <a:pt x="704" y="426"/>
                  </a:lnTo>
                  <a:lnTo>
                    <a:pt x="700" y="426"/>
                  </a:lnTo>
                  <a:lnTo>
                    <a:pt x="697" y="426"/>
                  </a:lnTo>
                  <a:lnTo>
                    <a:pt x="694" y="424"/>
                  </a:lnTo>
                  <a:lnTo>
                    <a:pt x="692" y="424"/>
                  </a:lnTo>
                  <a:lnTo>
                    <a:pt x="688" y="424"/>
                  </a:lnTo>
                  <a:lnTo>
                    <a:pt x="686" y="424"/>
                  </a:lnTo>
                  <a:lnTo>
                    <a:pt x="684" y="424"/>
                  </a:lnTo>
                  <a:lnTo>
                    <a:pt x="680" y="424"/>
                  </a:lnTo>
                  <a:lnTo>
                    <a:pt x="678" y="424"/>
                  </a:lnTo>
                  <a:lnTo>
                    <a:pt x="675" y="424"/>
                  </a:lnTo>
                  <a:lnTo>
                    <a:pt x="673" y="424"/>
                  </a:lnTo>
                  <a:lnTo>
                    <a:pt x="670" y="424"/>
                  </a:lnTo>
                  <a:lnTo>
                    <a:pt x="667" y="424"/>
                  </a:lnTo>
                  <a:lnTo>
                    <a:pt x="665" y="424"/>
                  </a:lnTo>
                  <a:lnTo>
                    <a:pt x="661" y="424"/>
                  </a:lnTo>
                  <a:lnTo>
                    <a:pt x="659" y="424"/>
                  </a:lnTo>
                  <a:lnTo>
                    <a:pt x="657" y="424"/>
                  </a:lnTo>
                  <a:lnTo>
                    <a:pt x="654" y="424"/>
                  </a:lnTo>
                  <a:lnTo>
                    <a:pt x="651" y="424"/>
                  </a:lnTo>
                  <a:lnTo>
                    <a:pt x="648" y="424"/>
                  </a:lnTo>
                  <a:lnTo>
                    <a:pt x="641" y="424"/>
                  </a:lnTo>
                  <a:lnTo>
                    <a:pt x="638" y="424"/>
                  </a:lnTo>
                  <a:lnTo>
                    <a:pt x="634" y="424"/>
                  </a:lnTo>
                  <a:lnTo>
                    <a:pt x="632" y="424"/>
                  </a:lnTo>
                  <a:lnTo>
                    <a:pt x="629" y="424"/>
                  </a:lnTo>
                  <a:lnTo>
                    <a:pt x="627" y="424"/>
                  </a:lnTo>
                  <a:lnTo>
                    <a:pt x="622" y="424"/>
                  </a:lnTo>
                  <a:lnTo>
                    <a:pt x="621" y="424"/>
                  </a:lnTo>
                  <a:lnTo>
                    <a:pt x="619" y="424"/>
                  </a:lnTo>
                  <a:lnTo>
                    <a:pt x="614" y="424"/>
                  </a:lnTo>
                  <a:lnTo>
                    <a:pt x="613" y="424"/>
                  </a:lnTo>
                  <a:lnTo>
                    <a:pt x="610" y="424"/>
                  </a:lnTo>
                  <a:lnTo>
                    <a:pt x="606" y="424"/>
                  </a:lnTo>
                  <a:lnTo>
                    <a:pt x="603" y="424"/>
                  </a:lnTo>
                  <a:lnTo>
                    <a:pt x="602" y="424"/>
                  </a:lnTo>
                  <a:lnTo>
                    <a:pt x="600" y="424"/>
                  </a:lnTo>
                  <a:lnTo>
                    <a:pt x="595" y="424"/>
                  </a:lnTo>
                  <a:lnTo>
                    <a:pt x="594" y="424"/>
                  </a:lnTo>
                  <a:lnTo>
                    <a:pt x="591" y="424"/>
                  </a:lnTo>
                  <a:lnTo>
                    <a:pt x="584" y="424"/>
                  </a:lnTo>
                  <a:lnTo>
                    <a:pt x="581" y="424"/>
                  </a:lnTo>
                  <a:lnTo>
                    <a:pt x="576" y="424"/>
                  </a:lnTo>
                  <a:lnTo>
                    <a:pt x="575" y="424"/>
                  </a:lnTo>
                  <a:lnTo>
                    <a:pt x="571" y="424"/>
                  </a:lnTo>
                  <a:lnTo>
                    <a:pt x="568" y="424"/>
                  </a:lnTo>
                  <a:lnTo>
                    <a:pt x="565" y="424"/>
                  </a:lnTo>
                  <a:lnTo>
                    <a:pt x="563" y="424"/>
                  </a:lnTo>
                  <a:lnTo>
                    <a:pt x="556" y="424"/>
                  </a:lnTo>
                  <a:lnTo>
                    <a:pt x="549" y="424"/>
                  </a:lnTo>
                  <a:lnTo>
                    <a:pt x="544" y="424"/>
                  </a:lnTo>
                  <a:lnTo>
                    <a:pt x="538" y="424"/>
                  </a:lnTo>
                  <a:lnTo>
                    <a:pt x="532" y="424"/>
                  </a:lnTo>
                  <a:lnTo>
                    <a:pt x="527" y="424"/>
                  </a:lnTo>
                  <a:lnTo>
                    <a:pt x="520" y="424"/>
                  </a:lnTo>
                  <a:lnTo>
                    <a:pt x="517" y="424"/>
                  </a:lnTo>
                  <a:lnTo>
                    <a:pt x="513" y="424"/>
                  </a:lnTo>
                  <a:lnTo>
                    <a:pt x="511" y="424"/>
                  </a:lnTo>
                  <a:lnTo>
                    <a:pt x="506" y="424"/>
                  </a:lnTo>
                  <a:lnTo>
                    <a:pt x="500" y="429"/>
                  </a:lnTo>
                  <a:lnTo>
                    <a:pt x="492" y="429"/>
                  </a:lnTo>
                  <a:lnTo>
                    <a:pt x="485" y="429"/>
                  </a:lnTo>
                  <a:lnTo>
                    <a:pt x="481" y="429"/>
                  </a:lnTo>
                  <a:lnTo>
                    <a:pt x="474" y="429"/>
                  </a:lnTo>
                  <a:lnTo>
                    <a:pt x="470" y="429"/>
                  </a:lnTo>
                  <a:lnTo>
                    <a:pt x="463" y="429"/>
                  </a:lnTo>
                  <a:lnTo>
                    <a:pt x="457" y="429"/>
                  </a:lnTo>
                  <a:lnTo>
                    <a:pt x="454" y="429"/>
                  </a:lnTo>
                  <a:lnTo>
                    <a:pt x="452" y="429"/>
                  </a:lnTo>
                  <a:lnTo>
                    <a:pt x="447" y="429"/>
                  </a:lnTo>
                  <a:lnTo>
                    <a:pt x="446" y="429"/>
                  </a:lnTo>
                  <a:lnTo>
                    <a:pt x="442" y="429"/>
                  </a:lnTo>
                  <a:lnTo>
                    <a:pt x="439" y="429"/>
                  </a:lnTo>
                  <a:lnTo>
                    <a:pt x="436" y="429"/>
                  </a:lnTo>
                  <a:lnTo>
                    <a:pt x="430" y="429"/>
                  </a:lnTo>
                  <a:lnTo>
                    <a:pt x="427" y="429"/>
                  </a:lnTo>
                  <a:lnTo>
                    <a:pt x="423" y="429"/>
                  </a:lnTo>
                  <a:lnTo>
                    <a:pt x="420" y="429"/>
                  </a:lnTo>
                  <a:lnTo>
                    <a:pt x="417" y="429"/>
                  </a:lnTo>
                  <a:lnTo>
                    <a:pt x="415" y="429"/>
                  </a:lnTo>
                  <a:lnTo>
                    <a:pt x="415" y="426"/>
                  </a:lnTo>
                  <a:lnTo>
                    <a:pt x="411" y="426"/>
                  </a:lnTo>
                  <a:lnTo>
                    <a:pt x="409" y="426"/>
                  </a:lnTo>
                  <a:lnTo>
                    <a:pt x="407" y="426"/>
                  </a:lnTo>
                  <a:lnTo>
                    <a:pt x="404" y="426"/>
                  </a:lnTo>
                  <a:lnTo>
                    <a:pt x="401" y="426"/>
                  </a:lnTo>
                  <a:lnTo>
                    <a:pt x="398" y="426"/>
                  </a:lnTo>
                  <a:lnTo>
                    <a:pt x="396" y="426"/>
                  </a:lnTo>
                  <a:lnTo>
                    <a:pt x="392" y="426"/>
                  </a:lnTo>
                  <a:lnTo>
                    <a:pt x="390" y="426"/>
                  </a:lnTo>
                  <a:lnTo>
                    <a:pt x="388" y="426"/>
                  </a:lnTo>
                  <a:lnTo>
                    <a:pt x="384" y="426"/>
                  </a:lnTo>
                  <a:lnTo>
                    <a:pt x="382" y="426"/>
                  </a:lnTo>
                  <a:lnTo>
                    <a:pt x="379" y="426"/>
                  </a:lnTo>
                  <a:lnTo>
                    <a:pt x="377" y="426"/>
                  </a:lnTo>
                  <a:lnTo>
                    <a:pt x="372" y="426"/>
                  </a:lnTo>
                  <a:lnTo>
                    <a:pt x="371" y="426"/>
                  </a:lnTo>
                  <a:lnTo>
                    <a:pt x="369" y="424"/>
                  </a:lnTo>
                  <a:lnTo>
                    <a:pt x="364" y="424"/>
                  </a:lnTo>
                  <a:lnTo>
                    <a:pt x="363" y="424"/>
                  </a:lnTo>
                  <a:lnTo>
                    <a:pt x="360" y="424"/>
                  </a:lnTo>
                  <a:lnTo>
                    <a:pt x="356" y="424"/>
                  </a:lnTo>
                  <a:lnTo>
                    <a:pt x="353" y="424"/>
                  </a:lnTo>
                  <a:lnTo>
                    <a:pt x="352" y="424"/>
                  </a:lnTo>
                  <a:lnTo>
                    <a:pt x="350" y="424"/>
                  </a:lnTo>
                  <a:lnTo>
                    <a:pt x="345" y="424"/>
                  </a:lnTo>
                  <a:lnTo>
                    <a:pt x="344" y="424"/>
                  </a:lnTo>
                  <a:lnTo>
                    <a:pt x="341" y="424"/>
                  </a:lnTo>
                  <a:lnTo>
                    <a:pt x="337" y="424"/>
                  </a:lnTo>
                  <a:lnTo>
                    <a:pt x="334" y="422"/>
                  </a:lnTo>
                  <a:lnTo>
                    <a:pt x="333" y="422"/>
                  </a:lnTo>
                  <a:lnTo>
                    <a:pt x="331" y="422"/>
                  </a:lnTo>
                  <a:lnTo>
                    <a:pt x="326" y="422"/>
                  </a:lnTo>
                  <a:lnTo>
                    <a:pt x="325" y="422"/>
                  </a:lnTo>
                  <a:lnTo>
                    <a:pt x="321" y="422"/>
                  </a:lnTo>
                  <a:lnTo>
                    <a:pt x="318" y="422"/>
                  </a:lnTo>
                  <a:lnTo>
                    <a:pt x="315" y="422"/>
                  </a:lnTo>
                  <a:lnTo>
                    <a:pt x="313" y="418"/>
                  </a:lnTo>
                  <a:lnTo>
                    <a:pt x="309" y="418"/>
                  </a:lnTo>
                  <a:lnTo>
                    <a:pt x="307" y="418"/>
                  </a:lnTo>
                  <a:lnTo>
                    <a:pt x="306" y="418"/>
                  </a:lnTo>
                  <a:lnTo>
                    <a:pt x="302" y="418"/>
                  </a:lnTo>
                  <a:lnTo>
                    <a:pt x="299" y="418"/>
                  </a:lnTo>
                  <a:lnTo>
                    <a:pt x="296" y="416"/>
                  </a:lnTo>
                  <a:lnTo>
                    <a:pt x="294" y="416"/>
                  </a:lnTo>
                  <a:lnTo>
                    <a:pt x="290" y="416"/>
                  </a:lnTo>
                  <a:lnTo>
                    <a:pt x="288" y="416"/>
                  </a:lnTo>
                  <a:lnTo>
                    <a:pt x="286" y="416"/>
                  </a:lnTo>
                  <a:lnTo>
                    <a:pt x="282" y="414"/>
                  </a:lnTo>
                  <a:lnTo>
                    <a:pt x="280" y="414"/>
                  </a:lnTo>
                  <a:lnTo>
                    <a:pt x="277" y="414"/>
                  </a:lnTo>
                  <a:lnTo>
                    <a:pt x="275" y="414"/>
                  </a:lnTo>
                  <a:lnTo>
                    <a:pt x="271" y="414"/>
                  </a:lnTo>
                  <a:lnTo>
                    <a:pt x="269" y="414"/>
                  </a:lnTo>
                  <a:lnTo>
                    <a:pt x="267" y="410"/>
                  </a:lnTo>
                  <a:lnTo>
                    <a:pt x="263" y="410"/>
                  </a:lnTo>
                  <a:lnTo>
                    <a:pt x="261" y="410"/>
                  </a:lnTo>
                  <a:lnTo>
                    <a:pt x="258" y="410"/>
                  </a:lnTo>
                  <a:lnTo>
                    <a:pt x="256" y="410"/>
                  </a:lnTo>
                  <a:lnTo>
                    <a:pt x="251" y="410"/>
                  </a:lnTo>
                  <a:lnTo>
                    <a:pt x="251" y="414"/>
                  </a:lnTo>
                  <a:lnTo>
                    <a:pt x="250" y="414"/>
                  </a:lnTo>
                  <a:lnTo>
                    <a:pt x="248" y="414"/>
                  </a:lnTo>
                  <a:lnTo>
                    <a:pt x="243" y="414"/>
                  </a:lnTo>
                  <a:lnTo>
                    <a:pt x="242" y="414"/>
                  </a:lnTo>
                  <a:lnTo>
                    <a:pt x="239" y="414"/>
                  </a:lnTo>
                  <a:lnTo>
                    <a:pt x="235" y="414"/>
                  </a:lnTo>
                  <a:lnTo>
                    <a:pt x="234" y="414"/>
                  </a:lnTo>
                  <a:lnTo>
                    <a:pt x="231" y="414"/>
                  </a:lnTo>
                  <a:lnTo>
                    <a:pt x="229" y="414"/>
                  </a:lnTo>
                  <a:lnTo>
                    <a:pt x="224" y="414"/>
                  </a:lnTo>
                  <a:lnTo>
                    <a:pt x="223" y="414"/>
                  </a:lnTo>
                  <a:lnTo>
                    <a:pt x="221" y="414"/>
                  </a:lnTo>
                  <a:lnTo>
                    <a:pt x="216" y="414"/>
                  </a:lnTo>
                  <a:lnTo>
                    <a:pt x="215" y="414"/>
                  </a:lnTo>
                  <a:lnTo>
                    <a:pt x="212" y="414"/>
                  </a:lnTo>
                  <a:lnTo>
                    <a:pt x="208" y="414"/>
                  </a:lnTo>
                  <a:lnTo>
                    <a:pt x="205" y="414"/>
                  </a:lnTo>
                  <a:lnTo>
                    <a:pt x="204" y="414"/>
                  </a:lnTo>
                  <a:lnTo>
                    <a:pt x="202" y="414"/>
                  </a:lnTo>
                  <a:lnTo>
                    <a:pt x="197" y="414"/>
                  </a:lnTo>
                  <a:lnTo>
                    <a:pt x="196" y="414"/>
                  </a:lnTo>
                  <a:lnTo>
                    <a:pt x="192" y="414"/>
                  </a:lnTo>
                  <a:lnTo>
                    <a:pt x="189" y="414"/>
                  </a:lnTo>
                  <a:lnTo>
                    <a:pt x="186" y="414"/>
                  </a:lnTo>
                  <a:lnTo>
                    <a:pt x="185" y="414"/>
                  </a:lnTo>
                  <a:lnTo>
                    <a:pt x="183" y="414"/>
                  </a:lnTo>
                  <a:lnTo>
                    <a:pt x="178" y="414"/>
                  </a:lnTo>
                  <a:lnTo>
                    <a:pt x="177" y="414"/>
                  </a:lnTo>
                  <a:lnTo>
                    <a:pt x="173" y="414"/>
                  </a:lnTo>
                  <a:lnTo>
                    <a:pt x="170" y="414"/>
                  </a:lnTo>
                  <a:lnTo>
                    <a:pt x="170" y="416"/>
                  </a:lnTo>
                  <a:lnTo>
                    <a:pt x="167" y="416"/>
                  </a:lnTo>
                  <a:lnTo>
                    <a:pt x="165" y="416"/>
                  </a:lnTo>
                  <a:lnTo>
                    <a:pt x="161" y="416"/>
                  </a:lnTo>
                  <a:lnTo>
                    <a:pt x="159" y="416"/>
                  </a:lnTo>
                  <a:lnTo>
                    <a:pt x="157" y="416"/>
                  </a:lnTo>
                  <a:lnTo>
                    <a:pt x="154" y="416"/>
                  </a:lnTo>
                  <a:lnTo>
                    <a:pt x="151" y="416"/>
                  </a:lnTo>
                  <a:lnTo>
                    <a:pt x="148" y="416"/>
                  </a:lnTo>
                  <a:lnTo>
                    <a:pt x="146" y="416"/>
                  </a:lnTo>
                  <a:lnTo>
                    <a:pt x="142" y="416"/>
                  </a:lnTo>
                  <a:lnTo>
                    <a:pt x="140" y="418"/>
                  </a:lnTo>
                  <a:lnTo>
                    <a:pt x="138" y="418"/>
                  </a:lnTo>
                  <a:lnTo>
                    <a:pt x="134" y="418"/>
                  </a:lnTo>
                  <a:lnTo>
                    <a:pt x="134" y="416"/>
                  </a:lnTo>
                  <a:lnTo>
                    <a:pt x="132" y="416"/>
                  </a:lnTo>
                  <a:lnTo>
                    <a:pt x="129" y="416"/>
                  </a:lnTo>
                  <a:lnTo>
                    <a:pt x="127" y="416"/>
                  </a:lnTo>
                  <a:lnTo>
                    <a:pt x="122" y="418"/>
                  </a:lnTo>
                  <a:lnTo>
                    <a:pt x="121" y="418"/>
                  </a:lnTo>
                  <a:lnTo>
                    <a:pt x="119" y="418"/>
                  </a:lnTo>
                  <a:lnTo>
                    <a:pt x="114" y="418"/>
                  </a:lnTo>
                  <a:lnTo>
                    <a:pt x="113" y="418"/>
                  </a:lnTo>
                  <a:lnTo>
                    <a:pt x="110" y="418"/>
                  </a:lnTo>
                  <a:lnTo>
                    <a:pt x="107" y="418"/>
                  </a:lnTo>
                  <a:lnTo>
                    <a:pt x="103" y="418"/>
                  </a:lnTo>
                  <a:lnTo>
                    <a:pt x="102" y="418"/>
                  </a:lnTo>
                  <a:lnTo>
                    <a:pt x="100" y="418"/>
                  </a:lnTo>
                  <a:lnTo>
                    <a:pt x="100" y="416"/>
                  </a:lnTo>
                  <a:lnTo>
                    <a:pt x="100" y="414"/>
                  </a:lnTo>
                  <a:lnTo>
                    <a:pt x="95" y="410"/>
                  </a:lnTo>
                  <a:lnTo>
                    <a:pt x="95" y="408"/>
                  </a:lnTo>
                  <a:lnTo>
                    <a:pt x="95" y="405"/>
                  </a:lnTo>
                  <a:lnTo>
                    <a:pt x="95" y="402"/>
                  </a:lnTo>
                  <a:lnTo>
                    <a:pt x="95" y="398"/>
                  </a:lnTo>
                  <a:lnTo>
                    <a:pt x="100" y="398"/>
                  </a:lnTo>
                  <a:lnTo>
                    <a:pt x="100" y="397"/>
                  </a:lnTo>
                  <a:lnTo>
                    <a:pt x="100" y="395"/>
                  </a:lnTo>
                  <a:lnTo>
                    <a:pt x="100" y="390"/>
                  </a:lnTo>
                  <a:lnTo>
                    <a:pt x="100" y="389"/>
                  </a:lnTo>
                  <a:lnTo>
                    <a:pt x="100" y="386"/>
                  </a:lnTo>
                  <a:lnTo>
                    <a:pt x="100" y="383"/>
                  </a:lnTo>
                  <a:lnTo>
                    <a:pt x="100" y="379"/>
                  </a:lnTo>
                  <a:lnTo>
                    <a:pt x="100" y="378"/>
                  </a:lnTo>
                  <a:lnTo>
                    <a:pt x="100" y="373"/>
                  </a:lnTo>
                  <a:lnTo>
                    <a:pt x="100" y="371"/>
                  </a:lnTo>
                  <a:lnTo>
                    <a:pt x="100" y="370"/>
                  </a:lnTo>
                  <a:lnTo>
                    <a:pt x="95" y="368"/>
                  </a:lnTo>
                  <a:lnTo>
                    <a:pt x="95" y="363"/>
                  </a:lnTo>
                  <a:lnTo>
                    <a:pt x="94" y="363"/>
                  </a:lnTo>
                  <a:lnTo>
                    <a:pt x="94" y="362"/>
                  </a:lnTo>
                  <a:lnTo>
                    <a:pt x="94" y="359"/>
                  </a:lnTo>
                  <a:lnTo>
                    <a:pt x="91" y="359"/>
                  </a:lnTo>
                  <a:lnTo>
                    <a:pt x="91" y="355"/>
                  </a:lnTo>
                  <a:lnTo>
                    <a:pt x="91" y="352"/>
                  </a:lnTo>
                  <a:lnTo>
                    <a:pt x="91" y="351"/>
                  </a:lnTo>
                  <a:lnTo>
                    <a:pt x="87" y="349"/>
                  </a:lnTo>
                  <a:lnTo>
                    <a:pt x="87" y="344"/>
                  </a:lnTo>
                  <a:lnTo>
                    <a:pt x="87" y="343"/>
                  </a:lnTo>
                  <a:lnTo>
                    <a:pt x="87" y="340"/>
                  </a:lnTo>
                  <a:lnTo>
                    <a:pt x="87" y="336"/>
                  </a:lnTo>
                  <a:lnTo>
                    <a:pt x="87" y="333"/>
                  </a:lnTo>
                  <a:lnTo>
                    <a:pt x="87" y="332"/>
                  </a:lnTo>
                  <a:lnTo>
                    <a:pt x="87" y="327"/>
                  </a:lnTo>
                  <a:lnTo>
                    <a:pt x="87" y="325"/>
                  </a:lnTo>
                  <a:lnTo>
                    <a:pt x="87" y="324"/>
                  </a:lnTo>
                  <a:lnTo>
                    <a:pt x="87" y="322"/>
                  </a:lnTo>
                  <a:lnTo>
                    <a:pt x="87" y="317"/>
                  </a:lnTo>
                  <a:lnTo>
                    <a:pt x="87" y="316"/>
                  </a:lnTo>
                  <a:lnTo>
                    <a:pt x="87" y="312"/>
                  </a:lnTo>
                  <a:lnTo>
                    <a:pt x="87" y="309"/>
                  </a:lnTo>
                  <a:lnTo>
                    <a:pt x="87" y="306"/>
                  </a:lnTo>
                  <a:lnTo>
                    <a:pt x="87" y="304"/>
                  </a:lnTo>
                  <a:lnTo>
                    <a:pt x="84" y="304"/>
                  </a:lnTo>
                  <a:lnTo>
                    <a:pt x="84" y="303"/>
                  </a:lnTo>
                  <a:lnTo>
                    <a:pt x="84" y="298"/>
                  </a:lnTo>
                  <a:lnTo>
                    <a:pt x="84" y="297"/>
                  </a:lnTo>
                  <a:lnTo>
                    <a:pt x="84" y="293"/>
                  </a:lnTo>
                  <a:lnTo>
                    <a:pt x="84" y="290"/>
                  </a:lnTo>
                  <a:lnTo>
                    <a:pt x="83" y="287"/>
                  </a:lnTo>
                  <a:lnTo>
                    <a:pt x="83" y="285"/>
                  </a:lnTo>
                  <a:lnTo>
                    <a:pt x="83" y="281"/>
                  </a:lnTo>
                  <a:lnTo>
                    <a:pt x="81" y="279"/>
                  </a:lnTo>
                  <a:lnTo>
                    <a:pt x="81" y="277"/>
                  </a:lnTo>
                  <a:lnTo>
                    <a:pt x="81" y="274"/>
                  </a:lnTo>
                  <a:lnTo>
                    <a:pt x="76" y="274"/>
                  </a:lnTo>
                  <a:lnTo>
                    <a:pt x="76" y="271"/>
                  </a:lnTo>
                  <a:lnTo>
                    <a:pt x="76" y="269"/>
                  </a:lnTo>
                  <a:lnTo>
                    <a:pt x="76" y="266"/>
                  </a:lnTo>
                  <a:lnTo>
                    <a:pt x="75" y="266"/>
                  </a:lnTo>
                  <a:lnTo>
                    <a:pt x="75" y="263"/>
                  </a:lnTo>
                  <a:lnTo>
                    <a:pt x="75" y="260"/>
                  </a:lnTo>
                  <a:lnTo>
                    <a:pt x="71" y="258"/>
                  </a:lnTo>
                  <a:lnTo>
                    <a:pt x="71" y="254"/>
                  </a:lnTo>
                  <a:lnTo>
                    <a:pt x="71" y="252"/>
                  </a:lnTo>
                  <a:lnTo>
                    <a:pt x="71" y="250"/>
                  </a:lnTo>
                  <a:lnTo>
                    <a:pt x="68" y="247"/>
                  </a:lnTo>
                  <a:lnTo>
                    <a:pt x="68" y="244"/>
                  </a:lnTo>
                  <a:lnTo>
                    <a:pt x="68" y="241"/>
                  </a:lnTo>
                  <a:lnTo>
                    <a:pt x="65" y="239"/>
                  </a:lnTo>
                  <a:lnTo>
                    <a:pt x="65" y="234"/>
                  </a:lnTo>
                  <a:lnTo>
                    <a:pt x="65" y="233"/>
                  </a:lnTo>
                  <a:lnTo>
                    <a:pt x="65" y="231"/>
                  </a:lnTo>
                  <a:lnTo>
                    <a:pt x="65" y="228"/>
                  </a:lnTo>
                  <a:lnTo>
                    <a:pt x="65" y="225"/>
                  </a:lnTo>
                  <a:lnTo>
                    <a:pt x="64" y="223"/>
                  </a:lnTo>
                  <a:lnTo>
                    <a:pt x="64" y="220"/>
                  </a:lnTo>
                  <a:lnTo>
                    <a:pt x="59" y="217"/>
                  </a:lnTo>
                  <a:lnTo>
                    <a:pt x="57" y="217"/>
                  </a:lnTo>
                  <a:lnTo>
                    <a:pt x="56" y="217"/>
                  </a:lnTo>
                  <a:lnTo>
                    <a:pt x="49" y="214"/>
                  </a:lnTo>
                  <a:lnTo>
                    <a:pt x="46" y="214"/>
                  </a:lnTo>
                  <a:lnTo>
                    <a:pt x="44" y="214"/>
                  </a:lnTo>
                  <a:lnTo>
                    <a:pt x="40" y="212"/>
                  </a:lnTo>
                  <a:lnTo>
                    <a:pt x="38" y="212"/>
                  </a:lnTo>
                  <a:lnTo>
                    <a:pt x="36" y="212"/>
                  </a:lnTo>
                  <a:lnTo>
                    <a:pt x="38" y="207"/>
                  </a:lnTo>
                  <a:lnTo>
                    <a:pt x="40" y="207"/>
                  </a:lnTo>
                  <a:lnTo>
                    <a:pt x="44" y="207"/>
                  </a:lnTo>
                  <a:lnTo>
                    <a:pt x="46" y="207"/>
                  </a:lnTo>
                  <a:lnTo>
                    <a:pt x="46" y="206"/>
                  </a:lnTo>
                  <a:lnTo>
                    <a:pt x="49" y="206"/>
                  </a:lnTo>
                  <a:lnTo>
                    <a:pt x="52" y="206"/>
                  </a:lnTo>
                  <a:lnTo>
                    <a:pt x="56" y="206"/>
                  </a:lnTo>
                  <a:lnTo>
                    <a:pt x="57" y="206"/>
                  </a:lnTo>
                  <a:lnTo>
                    <a:pt x="59" y="204"/>
                  </a:lnTo>
                  <a:lnTo>
                    <a:pt x="64" y="204"/>
                  </a:lnTo>
                  <a:lnTo>
                    <a:pt x="65" y="204"/>
                  </a:lnTo>
                  <a:lnTo>
                    <a:pt x="68" y="201"/>
                  </a:lnTo>
                  <a:lnTo>
                    <a:pt x="71" y="201"/>
                  </a:lnTo>
                  <a:lnTo>
                    <a:pt x="75" y="201"/>
                  </a:lnTo>
                  <a:lnTo>
                    <a:pt x="75" y="198"/>
                  </a:lnTo>
                  <a:lnTo>
                    <a:pt x="71" y="198"/>
                  </a:lnTo>
                  <a:lnTo>
                    <a:pt x="68" y="198"/>
                  </a:lnTo>
                  <a:lnTo>
                    <a:pt x="68" y="195"/>
                  </a:lnTo>
                  <a:lnTo>
                    <a:pt x="65" y="195"/>
                  </a:lnTo>
                  <a:lnTo>
                    <a:pt x="64" y="193"/>
                  </a:lnTo>
                  <a:lnTo>
                    <a:pt x="59" y="193"/>
                  </a:lnTo>
                  <a:lnTo>
                    <a:pt x="57" y="193"/>
                  </a:lnTo>
                  <a:lnTo>
                    <a:pt x="56" y="188"/>
                  </a:lnTo>
                  <a:lnTo>
                    <a:pt x="52" y="188"/>
                  </a:lnTo>
                  <a:lnTo>
                    <a:pt x="49" y="188"/>
                  </a:lnTo>
                  <a:lnTo>
                    <a:pt x="46" y="187"/>
                  </a:lnTo>
                  <a:lnTo>
                    <a:pt x="44" y="187"/>
                  </a:lnTo>
                  <a:lnTo>
                    <a:pt x="44" y="185"/>
                  </a:lnTo>
                  <a:lnTo>
                    <a:pt x="44" y="180"/>
                  </a:lnTo>
                  <a:lnTo>
                    <a:pt x="44" y="179"/>
                  </a:lnTo>
                  <a:lnTo>
                    <a:pt x="44" y="177"/>
                  </a:lnTo>
                  <a:lnTo>
                    <a:pt x="44" y="174"/>
                  </a:lnTo>
                  <a:lnTo>
                    <a:pt x="44" y="171"/>
                  </a:lnTo>
                  <a:lnTo>
                    <a:pt x="44" y="168"/>
                  </a:lnTo>
                  <a:lnTo>
                    <a:pt x="44" y="166"/>
                  </a:lnTo>
                  <a:lnTo>
                    <a:pt x="44" y="161"/>
                  </a:lnTo>
                  <a:lnTo>
                    <a:pt x="44" y="160"/>
                  </a:lnTo>
                  <a:lnTo>
                    <a:pt x="44" y="158"/>
                  </a:lnTo>
                  <a:lnTo>
                    <a:pt x="44" y="155"/>
                  </a:lnTo>
                  <a:lnTo>
                    <a:pt x="40" y="152"/>
                  </a:lnTo>
                  <a:lnTo>
                    <a:pt x="40" y="147"/>
                  </a:lnTo>
                  <a:lnTo>
                    <a:pt x="36" y="147"/>
                  </a:lnTo>
                  <a:lnTo>
                    <a:pt x="36" y="142"/>
                  </a:lnTo>
                  <a:lnTo>
                    <a:pt x="36" y="140"/>
                  </a:lnTo>
                  <a:lnTo>
                    <a:pt x="32" y="140"/>
                  </a:lnTo>
                  <a:lnTo>
                    <a:pt x="32" y="139"/>
                  </a:lnTo>
                  <a:lnTo>
                    <a:pt x="32" y="134"/>
                  </a:lnTo>
                  <a:lnTo>
                    <a:pt x="30" y="134"/>
                  </a:lnTo>
                  <a:lnTo>
                    <a:pt x="30" y="133"/>
                  </a:lnTo>
                  <a:lnTo>
                    <a:pt x="30" y="129"/>
                  </a:lnTo>
                  <a:lnTo>
                    <a:pt x="27" y="129"/>
                  </a:lnTo>
                  <a:lnTo>
                    <a:pt x="27" y="128"/>
                  </a:lnTo>
                  <a:lnTo>
                    <a:pt x="27" y="125"/>
                  </a:lnTo>
                  <a:lnTo>
                    <a:pt x="27" y="121"/>
                  </a:lnTo>
                  <a:lnTo>
                    <a:pt x="27" y="120"/>
                  </a:lnTo>
                  <a:lnTo>
                    <a:pt x="27" y="115"/>
                  </a:lnTo>
                  <a:lnTo>
                    <a:pt x="27" y="113"/>
                  </a:lnTo>
                  <a:lnTo>
                    <a:pt x="27" y="112"/>
                  </a:lnTo>
                  <a:lnTo>
                    <a:pt x="25" y="107"/>
                  </a:lnTo>
                  <a:lnTo>
                    <a:pt x="25" y="105"/>
                  </a:lnTo>
                  <a:lnTo>
                    <a:pt x="25" y="102"/>
                  </a:lnTo>
                  <a:lnTo>
                    <a:pt x="25" y="101"/>
                  </a:lnTo>
                  <a:lnTo>
                    <a:pt x="25" y="96"/>
                  </a:lnTo>
                  <a:lnTo>
                    <a:pt x="25" y="94"/>
                  </a:lnTo>
                  <a:lnTo>
                    <a:pt x="25" y="93"/>
                  </a:lnTo>
                  <a:lnTo>
                    <a:pt x="25" y="88"/>
                  </a:lnTo>
                  <a:lnTo>
                    <a:pt x="25" y="86"/>
                  </a:lnTo>
                  <a:lnTo>
                    <a:pt x="25" y="83"/>
                  </a:lnTo>
                  <a:lnTo>
                    <a:pt x="25" y="82"/>
                  </a:lnTo>
                  <a:lnTo>
                    <a:pt x="25" y="78"/>
                  </a:lnTo>
                  <a:lnTo>
                    <a:pt x="25" y="75"/>
                  </a:lnTo>
                  <a:lnTo>
                    <a:pt x="21" y="74"/>
                  </a:lnTo>
                  <a:lnTo>
                    <a:pt x="21" y="69"/>
                  </a:lnTo>
                  <a:lnTo>
                    <a:pt x="19" y="67"/>
                  </a:lnTo>
                  <a:lnTo>
                    <a:pt x="19" y="66"/>
                  </a:lnTo>
                  <a:lnTo>
                    <a:pt x="19" y="61"/>
                  </a:lnTo>
                  <a:lnTo>
                    <a:pt x="17" y="61"/>
                  </a:lnTo>
                  <a:lnTo>
                    <a:pt x="17" y="59"/>
                  </a:lnTo>
                  <a:lnTo>
                    <a:pt x="17" y="56"/>
                  </a:lnTo>
                  <a:lnTo>
                    <a:pt x="17" y="54"/>
                  </a:lnTo>
                  <a:lnTo>
                    <a:pt x="17" y="50"/>
                  </a:lnTo>
                  <a:lnTo>
                    <a:pt x="13" y="50"/>
                  </a:lnTo>
                  <a:lnTo>
                    <a:pt x="13" y="48"/>
                  </a:lnTo>
                  <a:lnTo>
                    <a:pt x="13" y="47"/>
                  </a:lnTo>
                  <a:lnTo>
                    <a:pt x="11" y="47"/>
                  </a:lnTo>
                  <a:lnTo>
                    <a:pt x="11" y="42"/>
                  </a:lnTo>
                  <a:lnTo>
                    <a:pt x="11" y="40"/>
                  </a:lnTo>
                  <a:lnTo>
                    <a:pt x="9" y="40"/>
                  </a:lnTo>
                  <a:lnTo>
                    <a:pt x="9" y="37"/>
                  </a:lnTo>
                  <a:lnTo>
                    <a:pt x="9" y="34"/>
                  </a:lnTo>
                  <a:lnTo>
                    <a:pt x="6" y="34"/>
                  </a:lnTo>
                  <a:lnTo>
                    <a:pt x="6" y="31"/>
                  </a:lnTo>
                  <a:lnTo>
                    <a:pt x="3" y="31"/>
                  </a:lnTo>
                  <a:lnTo>
                    <a:pt x="3" y="29"/>
                  </a:lnTo>
                  <a:lnTo>
                    <a:pt x="0" y="29"/>
                  </a:lnTo>
                  <a:close/>
                </a:path>
              </a:pathLst>
            </a:custGeom>
            <a:blipFill dpi="0" rotWithShape="0">
              <a:blip r:embed="rId3"/>
              <a:srcRect/>
              <a:tile tx="0" ty="0" sx="100000" sy="100000" flip="none" algn="tl"/>
            </a:blipFill>
            <a:ln w="3175">
              <a:solidFill>
                <a:srgbClr val="626248"/>
              </a:solidFill>
              <a:prstDash val="solid"/>
              <a:round/>
              <a:headEnd/>
              <a:tailEnd/>
            </a:ln>
          </p:spPr>
          <p:txBody>
            <a:bodyPr/>
            <a:lstStyle/>
            <a:p>
              <a:endParaRPr lang="tr-TR"/>
            </a:p>
          </p:txBody>
        </p:sp>
        <p:sp>
          <p:nvSpPr>
            <p:cNvPr id="17" name="Freeform 268"/>
            <p:cNvSpPr>
              <a:spLocks/>
            </p:cNvSpPr>
            <p:nvPr/>
          </p:nvSpPr>
          <p:spPr bwMode="auto">
            <a:xfrm>
              <a:off x="1867311" y="2308123"/>
              <a:ext cx="185687" cy="2274373"/>
            </a:xfrm>
            <a:custGeom>
              <a:avLst/>
              <a:gdLst>
                <a:gd name="T0" fmla="*/ 0 w 38"/>
                <a:gd name="T1" fmla="*/ 0 h 400"/>
                <a:gd name="T2" fmla="*/ 14288 w 38"/>
                <a:gd name="T3" fmla="*/ 630238 h 400"/>
                <a:gd name="T4" fmla="*/ 60325 w 38"/>
                <a:gd name="T5" fmla="*/ 635000 h 400"/>
                <a:gd name="T6" fmla="*/ 39688 w 38"/>
                <a:gd name="T7" fmla="*/ 34925 h 400"/>
                <a:gd name="T8" fmla="*/ 9525 w 38"/>
                <a:gd name="T9" fmla="*/ 7938 h 400"/>
                <a:gd name="T10" fmla="*/ 9525 w 38"/>
                <a:gd name="T11" fmla="*/ 3175 h 400"/>
                <a:gd name="T12" fmla="*/ 0 w 38"/>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00">
                  <a:moveTo>
                    <a:pt x="0" y="0"/>
                  </a:moveTo>
                  <a:lnTo>
                    <a:pt x="9" y="397"/>
                  </a:lnTo>
                  <a:lnTo>
                    <a:pt x="38" y="400"/>
                  </a:lnTo>
                  <a:lnTo>
                    <a:pt x="25" y="22"/>
                  </a:lnTo>
                  <a:lnTo>
                    <a:pt x="6" y="5"/>
                  </a:lnTo>
                  <a:lnTo>
                    <a:pt x="6" y="2"/>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269"/>
            <p:cNvSpPr>
              <a:spLocks/>
            </p:cNvSpPr>
            <p:nvPr/>
          </p:nvSpPr>
          <p:spPr bwMode="auto">
            <a:xfrm>
              <a:off x="1867311" y="2308123"/>
              <a:ext cx="185687" cy="2274373"/>
            </a:xfrm>
            <a:custGeom>
              <a:avLst/>
              <a:gdLst>
                <a:gd name="T0" fmla="*/ 0 w 38"/>
                <a:gd name="T1" fmla="*/ 0 h 400"/>
                <a:gd name="T2" fmla="*/ 14288 w 38"/>
                <a:gd name="T3" fmla="*/ 630238 h 400"/>
                <a:gd name="T4" fmla="*/ 60325 w 38"/>
                <a:gd name="T5" fmla="*/ 635000 h 400"/>
                <a:gd name="T6" fmla="*/ 39688 w 38"/>
                <a:gd name="T7" fmla="*/ 34925 h 400"/>
                <a:gd name="T8" fmla="*/ 9525 w 38"/>
                <a:gd name="T9" fmla="*/ 7938 h 400"/>
                <a:gd name="T10" fmla="*/ 9525 w 38"/>
                <a:gd name="T11" fmla="*/ 3175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00">
                  <a:moveTo>
                    <a:pt x="0" y="0"/>
                  </a:moveTo>
                  <a:lnTo>
                    <a:pt x="9" y="397"/>
                  </a:lnTo>
                  <a:lnTo>
                    <a:pt x="38" y="400"/>
                  </a:lnTo>
                  <a:lnTo>
                    <a:pt x="25" y="22"/>
                  </a:lnTo>
                  <a:lnTo>
                    <a:pt x="6" y="5"/>
                  </a:lnTo>
                  <a:lnTo>
                    <a:pt x="6" y="2"/>
                  </a:lnTo>
                </a:path>
              </a:pathLst>
            </a:custGeom>
            <a:noFill/>
            <a:ln w="3175">
              <a:solidFill>
                <a:srgbClr val="6249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 name="Rectangle 270"/>
            <p:cNvSpPr>
              <a:spLocks noChangeArrowheads="1"/>
            </p:cNvSpPr>
            <p:nvPr/>
          </p:nvSpPr>
          <p:spPr bwMode="auto">
            <a:xfrm>
              <a:off x="3259963" y="2137545"/>
              <a:ext cx="423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a:solidFill>
                    <a:srgbClr val="000000"/>
                  </a:solidFill>
                </a:rPr>
                <a:t>Soil</a:t>
              </a:r>
              <a:endParaRPr lang="en-US" dirty="0"/>
            </a:p>
          </p:txBody>
        </p:sp>
        <p:sp>
          <p:nvSpPr>
            <p:cNvPr id="20" name="Rectangle 271"/>
            <p:cNvSpPr>
              <a:spLocks noChangeArrowheads="1"/>
            </p:cNvSpPr>
            <p:nvPr/>
          </p:nvSpPr>
          <p:spPr bwMode="auto">
            <a:xfrm>
              <a:off x="4222600" y="1927167"/>
              <a:ext cx="141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dirty="0" smtClean="0">
                  <a:solidFill>
                    <a:srgbClr val="000000"/>
                  </a:solidFill>
                </a:rPr>
                <a:t>Building</a:t>
              </a:r>
              <a:r>
                <a:rPr lang="tr-TR" b="1" i="1" dirty="0" smtClean="0">
                  <a:solidFill>
                    <a:srgbClr val="000000"/>
                  </a:solidFill>
                </a:rPr>
                <a:t> Site</a:t>
              </a:r>
              <a:endParaRPr lang="en-US" dirty="0"/>
            </a:p>
          </p:txBody>
        </p:sp>
        <p:sp>
          <p:nvSpPr>
            <p:cNvPr id="21" name="Rectangle 272"/>
            <p:cNvSpPr>
              <a:spLocks noChangeArrowheads="1"/>
            </p:cNvSpPr>
            <p:nvPr/>
          </p:nvSpPr>
          <p:spPr bwMode="auto">
            <a:xfrm>
              <a:off x="5219445" y="1927167"/>
              <a:ext cx="63526" cy="32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i="1">
                  <a:solidFill>
                    <a:srgbClr val="000000"/>
                  </a:solidFill>
                </a:rPr>
                <a:t> </a:t>
              </a:r>
              <a:endParaRPr lang="en-US"/>
            </a:p>
          </p:txBody>
        </p:sp>
        <p:sp>
          <p:nvSpPr>
            <p:cNvPr id="22" name="Freeform 274"/>
            <p:cNvSpPr>
              <a:spLocks/>
            </p:cNvSpPr>
            <p:nvPr/>
          </p:nvSpPr>
          <p:spPr bwMode="auto">
            <a:xfrm>
              <a:off x="1750035" y="2046570"/>
              <a:ext cx="146595" cy="125091"/>
            </a:xfrm>
            <a:custGeom>
              <a:avLst/>
              <a:gdLst>
                <a:gd name="T0" fmla="*/ 47625 w 19"/>
                <a:gd name="T1" fmla="*/ 22452 h 14"/>
                <a:gd name="T2" fmla="*/ 32586 w 19"/>
                <a:gd name="T3" fmla="*/ 0 h 14"/>
                <a:gd name="T4" fmla="*/ 0 w 19"/>
                <a:gd name="T5" fmla="*/ 34925 h 14"/>
                <a:gd name="T6" fmla="*/ 47625 w 19"/>
                <a:gd name="T7" fmla="*/ 22452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4">
                  <a:moveTo>
                    <a:pt x="19" y="9"/>
                  </a:moveTo>
                  <a:cubicBezTo>
                    <a:pt x="18" y="5"/>
                    <a:pt x="16" y="2"/>
                    <a:pt x="13" y="0"/>
                  </a:cubicBezTo>
                  <a:lnTo>
                    <a:pt x="0" y="14"/>
                  </a:lnTo>
                  <a:lnTo>
                    <a:pt x="19"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76"/>
            <p:cNvSpPr>
              <a:spLocks/>
            </p:cNvSpPr>
            <p:nvPr/>
          </p:nvSpPr>
          <p:spPr bwMode="auto">
            <a:xfrm>
              <a:off x="1974814" y="2251263"/>
              <a:ext cx="146595" cy="113719"/>
            </a:xfrm>
            <a:custGeom>
              <a:avLst/>
              <a:gdLst>
                <a:gd name="T0" fmla="*/ 47625 w 19"/>
                <a:gd name="T1" fmla="*/ 23813 h 12"/>
                <a:gd name="T2" fmla="*/ 37599 w 19"/>
                <a:gd name="T3" fmla="*/ 0 h 12"/>
                <a:gd name="T4" fmla="*/ 0 w 19"/>
                <a:gd name="T5" fmla="*/ 31750 h 12"/>
                <a:gd name="T6" fmla="*/ 47625 w 19"/>
                <a:gd name="T7" fmla="*/ 2381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9" y="9"/>
                  </a:moveTo>
                  <a:cubicBezTo>
                    <a:pt x="19" y="6"/>
                    <a:pt x="17" y="2"/>
                    <a:pt x="15" y="0"/>
                  </a:cubicBezTo>
                  <a:lnTo>
                    <a:pt x="0" y="12"/>
                  </a:lnTo>
                  <a:lnTo>
                    <a:pt x="19"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78"/>
            <p:cNvSpPr>
              <a:spLocks/>
            </p:cNvSpPr>
            <p:nvPr/>
          </p:nvSpPr>
          <p:spPr bwMode="auto">
            <a:xfrm>
              <a:off x="2668696" y="2461645"/>
              <a:ext cx="146595" cy="102347"/>
            </a:xfrm>
            <a:custGeom>
              <a:avLst/>
              <a:gdLst>
                <a:gd name="T0" fmla="*/ 47625 w 19"/>
                <a:gd name="T1" fmla="*/ 25977 h 11"/>
                <a:gd name="T2" fmla="*/ 40105 w 19"/>
                <a:gd name="T3" fmla="*/ 0 h 11"/>
                <a:gd name="T4" fmla="*/ 0 w 19"/>
                <a:gd name="T5" fmla="*/ 28575 h 11"/>
                <a:gd name="T6" fmla="*/ 47625 w 19"/>
                <a:gd name="T7" fmla="*/ 2597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1">
                  <a:moveTo>
                    <a:pt x="19" y="10"/>
                  </a:moveTo>
                  <a:cubicBezTo>
                    <a:pt x="19" y="6"/>
                    <a:pt x="18" y="3"/>
                    <a:pt x="16" y="0"/>
                  </a:cubicBezTo>
                  <a:lnTo>
                    <a:pt x="0" y="11"/>
                  </a:lnTo>
                  <a:lnTo>
                    <a:pt x="19"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280"/>
            <p:cNvSpPr>
              <a:spLocks/>
            </p:cNvSpPr>
            <p:nvPr/>
          </p:nvSpPr>
          <p:spPr bwMode="auto">
            <a:xfrm>
              <a:off x="5639683" y="2626535"/>
              <a:ext cx="141710" cy="153522"/>
            </a:xfrm>
            <a:custGeom>
              <a:avLst/>
              <a:gdLst>
                <a:gd name="T0" fmla="*/ 20461 w 18"/>
                <a:gd name="T1" fmla="*/ 0 h 17"/>
                <a:gd name="T2" fmla="*/ 0 w 18"/>
                <a:gd name="T3" fmla="*/ 20171 h 17"/>
                <a:gd name="T4" fmla="*/ 46038 w 18"/>
                <a:gd name="T5" fmla="*/ 42863 h 17"/>
                <a:gd name="T6" fmla="*/ 2046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8" y="0"/>
                  </a:moveTo>
                  <a:cubicBezTo>
                    <a:pt x="5" y="2"/>
                    <a:pt x="2" y="5"/>
                    <a:pt x="0" y="8"/>
                  </a:cubicBezTo>
                  <a:lnTo>
                    <a:pt x="18" y="17"/>
                  </a:lnTo>
                  <a:lnTo>
                    <a:pt x="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6" name="Grup 25"/>
            <p:cNvGrpSpPr/>
            <p:nvPr/>
          </p:nvGrpSpPr>
          <p:grpSpPr>
            <a:xfrm>
              <a:off x="5852391" y="3577746"/>
              <a:ext cx="1039647" cy="416895"/>
              <a:chOff x="3593390" y="2752725"/>
              <a:chExt cx="422989" cy="394498"/>
            </a:xfrm>
          </p:grpSpPr>
          <p:sp>
            <p:nvSpPr>
              <p:cNvPr id="57" name="Line 285"/>
              <p:cNvSpPr>
                <a:spLocks noChangeShapeType="1"/>
              </p:cNvSpPr>
              <p:nvPr/>
            </p:nvSpPr>
            <p:spPr bwMode="auto">
              <a:xfrm>
                <a:off x="3960817" y="2997818"/>
                <a:ext cx="55562" cy="794"/>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8" name="Line 285"/>
              <p:cNvSpPr>
                <a:spLocks noChangeShapeType="1"/>
              </p:cNvSpPr>
              <p:nvPr/>
            </p:nvSpPr>
            <p:spPr bwMode="auto">
              <a:xfrm>
                <a:off x="3593390" y="2993175"/>
                <a:ext cx="55563" cy="0"/>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59" name="Grup 58"/>
              <p:cNvGrpSpPr/>
              <p:nvPr/>
            </p:nvGrpSpPr>
            <p:grpSpPr>
              <a:xfrm>
                <a:off x="3648953" y="2752725"/>
                <a:ext cx="311864" cy="394498"/>
                <a:chOff x="3648953" y="2679700"/>
                <a:chExt cx="311864" cy="467523"/>
              </a:xfrm>
            </p:grpSpPr>
            <p:sp>
              <p:nvSpPr>
                <p:cNvPr id="60" name="Freeform 282"/>
                <p:cNvSpPr>
                  <a:spLocks/>
                </p:cNvSpPr>
                <p:nvPr/>
              </p:nvSpPr>
              <p:spPr bwMode="auto">
                <a:xfrm>
                  <a:off x="3870330" y="2876549"/>
                  <a:ext cx="90487" cy="176215"/>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 name="Freeform 282"/>
                <p:cNvSpPr>
                  <a:spLocks/>
                </p:cNvSpPr>
                <p:nvPr/>
              </p:nvSpPr>
              <p:spPr bwMode="auto">
                <a:xfrm>
                  <a:off x="3648953" y="2854325"/>
                  <a:ext cx="107861" cy="222260"/>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2" name="Freeform 282"/>
                <p:cNvSpPr>
                  <a:spLocks/>
                </p:cNvSpPr>
                <p:nvPr/>
              </p:nvSpPr>
              <p:spPr bwMode="auto">
                <a:xfrm flipV="1">
                  <a:off x="3747290" y="2679700"/>
                  <a:ext cx="133351" cy="467523"/>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grpSp>
          <p:nvGrpSpPr>
            <p:cNvPr id="27" name="Grup 26"/>
            <p:cNvGrpSpPr/>
            <p:nvPr/>
          </p:nvGrpSpPr>
          <p:grpSpPr>
            <a:xfrm>
              <a:off x="6219442" y="2111595"/>
              <a:ext cx="2732479" cy="1224451"/>
              <a:chOff x="3593390" y="2752725"/>
              <a:chExt cx="422989" cy="394498"/>
            </a:xfrm>
          </p:grpSpPr>
          <p:sp>
            <p:nvSpPr>
              <p:cNvPr id="51" name="Line 285"/>
              <p:cNvSpPr>
                <a:spLocks noChangeShapeType="1"/>
              </p:cNvSpPr>
              <p:nvPr/>
            </p:nvSpPr>
            <p:spPr bwMode="auto">
              <a:xfrm>
                <a:off x="3960817" y="2997818"/>
                <a:ext cx="55562" cy="794"/>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2" name="Line 285"/>
              <p:cNvSpPr>
                <a:spLocks noChangeShapeType="1"/>
              </p:cNvSpPr>
              <p:nvPr/>
            </p:nvSpPr>
            <p:spPr bwMode="auto">
              <a:xfrm>
                <a:off x="3593390" y="2993175"/>
                <a:ext cx="55563" cy="0"/>
              </a:xfrm>
              <a:prstGeom prst="line">
                <a:avLst/>
              </a:prstGeom>
              <a:noFill/>
              <a:ln w="28575">
                <a:solidFill>
                  <a:srgbClr val="AA0008"/>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53" name="Grup 52"/>
              <p:cNvGrpSpPr/>
              <p:nvPr/>
            </p:nvGrpSpPr>
            <p:grpSpPr>
              <a:xfrm>
                <a:off x="3648953" y="2752725"/>
                <a:ext cx="311864" cy="394498"/>
                <a:chOff x="3648953" y="2679700"/>
                <a:chExt cx="311864" cy="467523"/>
              </a:xfrm>
            </p:grpSpPr>
            <p:sp>
              <p:nvSpPr>
                <p:cNvPr id="54" name="Freeform 282"/>
                <p:cNvSpPr>
                  <a:spLocks/>
                </p:cNvSpPr>
                <p:nvPr/>
              </p:nvSpPr>
              <p:spPr bwMode="auto">
                <a:xfrm>
                  <a:off x="3870330" y="2876549"/>
                  <a:ext cx="90487" cy="176215"/>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 name="Freeform 282"/>
                <p:cNvSpPr>
                  <a:spLocks/>
                </p:cNvSpPr>
                <p:nvPr/>
              </p:nvSpPr>
              <p:spPr bwMode="auto">
                <a:xfrm>
                  <a:off x="3648953" y="2854325"/>
                  <a:ext cx="107861" cy="222260"/>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6" name="Freeform 282"/>
                <p:cNvSpPr>
                  <a:spLocks/>
                </p:cNvSpPr>
                <p:nvPr/>
              </p:nvSpPr>
              <p:spPr bwMode="auto">
                <a:xfrm flipV="1">
                  <a:off x="3747290" y="2679700"/>
                  <a:ext cx="133351" cy="467523"/>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AA000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sp>
          <p:nvSpPr>
            <p:cNvPr id="28" name="Metin kutusu 27"/>
            <p:cNvSpPr txBox="1"/>
            <p:nvPr/>
          </p:nvSpPr>
          <p:spPr>
            <a:xfrm>
              <a:off x="2880493" y="4698412"/>
              <a:ext cx="4590994" cy="923330"/>
            </a:xfrm>
            <a:prstGeom prst="rect">
              <a:avLst/>
            </a:prstGeom>
            <a:noFill/>
          </p:spPr>
          <p:txBody>
            <a:bodyPr wrap="square" lIns="0" tIns="0" rIns="0" bIns="0" rtlCol="0">
              <a:spAutoFit/>
            </a:bodyPr>
            <a:lstStyle/>
            <a:p>
              <a:r>
                <a:rPr lang="en-US" sz="2000" dirty="0" smtClean="0"/>
                <a:t>Seismic waves lengthen and diminish in strength as they travel away from the epicenter</a:t>
              </a:r>
              <a:r>
                <a:rPr lang="tr-TR" sz="2000" dirty="0" smtClean="0"/>
                <a:t> (</a:t>
              </a:r>
              <a:r>
                <a:rPr lang="tr-TR" sz="2000" dirty="0" err="1" smtClean="0"/>
                <a:t>Attenuate</a:t>
              </a:r>
              <a:r>
                <a:rPr lang="tr-TR" sz="2000" dirty="0" smtClean="0"/>
                <a:t>)</a:t>
              </a:r>
              <a:r>
                <a:rPr lang="en-US" sz="2000" dirty="0" smtClean="0"/>
                <a:t>.</a:t>
              </a:r>
              <a:endParaRPr lang="tr-TR" sz="2000" dirty="0"/>
            </a:p>
          </p:txBody>
        </p:sp>
        <p:sp>
          <p:nvSpPr>
            <p:cNvPr id="29" name="Metin kutusu 28"/>
            <p:cNvSpPr txBox="1"/>
            <p:nvPr/>
          </p:nvSpPr>
          <p:spPr>
            <a:xfrm>
              <a:off x="6852057" y="3360020"/>
              <a:ext cx="2750356" cy="492443"/>
            </a:xfrm>
            <a:prstGeom prst="rect">
              <a:avLst/>
            </a:prstGeom>
            <a:noFill/>
          </p:spPr>
          <p:txBody>
            <a:bodyPr wrap="square" lIns="0" tIns="0" rIns="0" bIns="0" rtlCol="0">
              <a:spAutoFit/>
            </a:bodyPr>
            <a:lstStyle/>
            <a:p>
              <a:r>
                <a:rPr lang="en-US" sz="1600" dirty="0" smtClean="0"/>
                <a:t>Motion can be </a:t>
              </a:r>
              <a:r>
                <a:rPr lang="en-US" sz="1600" b="1" dirty="0" smtClean="0">
                  <a:solidFill>
                    <a:srgbClr val="FF0000"/>
                  </a:solidFill>
                  <a:effectLst>
                    <a:outerShdw blurRad="38100" dist="38100" dir="2700000" algn="tl">
                      <a:srgbClr val="000000">
                        <a:alpha val="43137"/>
                      </a:srgbClr>
                    </a:outerShdw>
                  </a:effectLst>
                </a:rPr>
                <a:t>amplified </a:t>
              </a:r>
              <a:r>
                <a:rPr lang="en-US" sz="1600" dirty="0" smtClean="0"/>
                <a:t>by Soil conditions (Site Response)</a:t>
              </a:r>
              <a:endParaRPr lang="tr-TR" sz="1600" dirty="0"/>
            </a:p>
          </p:txBody>
        </p:sp>
        <p:grpSp>
          <p:nvGrpSpPr>
            <p:cNvPr id="30" name="Grup 29"/>
            <p:cNvGrpSpPr/>
            <p:nvPr/>
          </p:nvGrpSpPr>
          <p:grpSpPr>
            <a:xfrm>
              <a:off x="5710687" y="2135849"/>
              <a:ext cx="437690" cy="778971"/>
              <a:chOff x="5810710" y="2097745"/>
              <a:chExt cx="437690" cy="778971"/>
            </a:xfrm>
          </p:grpSpPr>
          <p:sp>
            <p:nvSpPr>
              <p:cNvPr id="47" name="Rectangle 266"/>
              <p:cNvSpPr>
                <a:spLocks noChangeArrowheads="1"/>
              </p:cNvSpPr>
              <p:nvPr/>
            </p:nvSpPr>
            <p:spPr bwMode="auto">
              <a:xfrm>
                <a:off x="5810711" y="2097745"/>
                <a:ext cx="437689" cy="778971"/>
              </a:xfrm>
              <a:prstGeom prst="rect">
                <a:avLst/>
              </a:prstGeom>
              <a:blipFill dpi="0" rotWithShape="0">
                <a:blip r:embed="rId5"/>
                <a:srcRect/>
                <a:tile tx="0" ty="0" sx="100000" sy="100000" flip="none" algn="tl"/>
              </a:blipFill>
              <a:ln w="7938">
                <a:solidFill>
                  <a:srgbClr val="260080"/>
                </a:solidFill>
                <a:miter lim="800000"/>
                <a:headEnd/>
                <a:tailEnd/>
              </a:ln>
            </p:spPr>
            <p:txBody>
              <a:bodyPr/>
              <a:lstStyle/>
              <a:p>
                <a:endParaRPr lang="tr-TR"/>
              </a:p>
            </p:txBody>
          </p:sp>
          <p:sp>
            <p:nvSpPr>
              <p:cNvPr id="48" name="Line 267"/>
              <p:cNvSpPr>
                <a:spLocks noChangeShapeType="1"/>
              </p:cNvSpPr>
              <p:nvPr/>
            </p:nvSpPr>
            <p:spPr bwMode="auto">
              <a:xfrm>
                <a:off x="5810710" y="2296753"/>
                <a:ext cx="437689" cy="2842"/>
              </a:xfrm>
              <a:prstGeom prst="line">
                <a:avLst/>
              </a:prstGeom>
              <a:noFill/>
              <a:ln w="7938">
                <a:solidFill>
                  <a:srgbClr val="26008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9" name="Line 267"/>
              <p:cNvSpPr>
                <a:spLocks noChangeShapeType="1"/>
              </p:cNvSpPr>
              <p:nvPr/>
            </p:nvSpPr>
            <p:spPr bwMode="auto">
              <a:xfrm>
                <a:off x="5810710" y="2497108"/>
                <a:ext cx="437689" cy="2842"/>
              </a:xfrm>
              <a:prstGeom prst="line">
                <a:avLst/>
              </a:prstGeom>
              <a:noFill/>
              <a:ln w="7938">
                <a:solidFill>
                  <a:srgbClr val="26008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0" name="Line 267"/>
              <p:cNvSpPr>
                <a:spLocks noChangeShapeType="1"/>
              </p:cNvSpPr>
              <p:nvPr/>
            </p:nvSpPr>
            <p:spPr bwMode="auto">
              <a:xfrm>
                <a:off x="5810710" y="2682875"/>
                <a:ext cx="437689" cy="2842"/>
              </a:xfrm>
              <a:prstGeom prst="line">
                <a:avLst/>
              </a:prstGeom>
              <a:noFill/>
              <a:ln w="7938">
                <a:solidFill>
                  <a:srgbClr val="260080"/>
                </a:solidFill>
                <a:round/>
                <a:headEnd/>
                <a:tailEnd/>
              </a:ln>
              <a:extLst>
                <a:ext uri="{909E8E84-426E-40DD-AFC4-6F175D3DCCD1}">
                  <a14:hiddenFill xmlns:a14="http://schemas.microsoft.com/office/drawing/2010/main">
                    <a:noFill/>
                  </a14:hiddenFill>
                </a:ext>
              </a:extLst>
            </p:spPr>
            <p:txBody>
              <a:bodyPr/>
              <a:lstStyle/>
              <a:p>
                <a:endParaRPr lang="tr-TR"/>
              </a:p>
            </p:txBody>
          </p:sp>
        </p:grpSp>
        <p:cxnSp>
          <p:nvCxnSpPr>
            <p:cNvPr id="31" name="Düz Ok Bağlayıcısı 30"/>
            <p:cNvCxnSpPr/>
            <p:nvPr/>
          </p:nvCxnSpPr>
          <p:spPr>
            <a:xfrm flipH="1">
              <a:off x="1789991" y="1774802"/>
              <a:ext cx="394519" cy="445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flipH="1">
              <a:off x="1987250" y="1876424"/>
              <a:ext cx="754743" cy="5567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a:stCxn id="19" idx="2"/>
            </p:cNvCxnSpPr>
            <p:nvPr/>
          </p:nvCxnSpPr>
          <p:spPr>
            <a:xfrm flipH="1">
              <a:off x="3152458" y="2414544"/>
              <a:ext cx="319102" cy="309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stCxn id="20" idx="2"/>
            </p:cNvCxnSpPr>
            <p:nvPr/>
          </p:nvCxnSpPr>
          <p:spPr>
            <a:xfrm>
              <a:off x="4927922" y="2204166"/>
              <a:ext cx="705321" cy="5758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up 34"/>
            <p:cNvGrpSpPr/>
            <p:nvPr/>
          </p:nvGrpSpPr>
          <p:grpSpPr>
            <a:xfrm>
              <a:off x="1935722" y="3725241"/>
              <a:ext cx="1017350" cy="1380949"/>
              <a:chOff x="976313" y="4706462"/>
              <a:chExt cx="1017350" cy="1380949"/>
            </a:xfrm>
          </p:grpSpPr>
          <p:sp>
            <p:nvSpPr>
              <p:cNvPr id="42" name="Freeform 282"/>
              <p:cNvSpPr>
                <a:spLocks/>
              </p:cNvSpPr>
              <p:nvPr/>
            </p:nvSpPr>
            <p:spPr bwMode="auto">
              <a:xfrm>
                <a:off x="1222604" y="4706462"/>
                <a:ext cx="206415" cy="1380949"/>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 name="Line 286"/>
              <p:cNvSpPr>
                <a:spLocks noChangeShapeType="1"/>
              </p:cNvSpPr>
              <p:nvPr/>
            </p:nvSpPr>
            <p:spPr bwMode="auto">
              <a:xfrm flipH="1">
                <a:off x="976313" y="5434435"/>
                <a:ext cx="254439"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4" name="Freeform 282"/>
              <p:cNvSpPr>
                <a:spLocks/>
              </p:cNvSpPr>
              <p:nvPr/>
            </p:nvSpPr>
            <p:spPr bwMode="auto">
              <a:xfrm>
                <a:off x="1435069" y="5042401"/>
                <a:ext cx="206415" cy="785279"/>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 name="Freeform 282"/>
              <p:cNvSpPr>
                <a:spLocks/>
              </p:cNvSpPr>
              <p:nvPr/>
            </p:nvSpPr>
            <p:spPr bwMode="auto">
              <a:xfrm>
                <a:off x="1660896" y="5246909"/>
                <a:ext cx="206415" cy="432724"/>
              </a:xfrm>
              <a:custGeom>
                <a:avLst/>
                <a:gdLst>
                  <a:gd name="T0" fmla="*/ 0 w 114"/>
                  <a:gd name="T1" fmla="*/ 452438 h 534"/>
                  <a:gd name="T2" fmla="*/ 31750 w 114"/>
                  <a:gd name="T3" fmla="*/ 0 h 534"/>
                  <a:gd name="T4" fmla="*/ 52388 w 114"/>
                  <a:gd name="T5" fmla="*/ 746125 h 534"/>
                  <a:gd name="T6" fmla="*/ 87313 w 114"/>
                  <a:gd name="T7" fmla="*/ 15875 h 534"/>
                  <a:gd name="T8" fmla="*/ 90488 w 114"/>
                  <a:gd name="T9" fmla="*/ 847725 h 534"/>
                  <a:gd name="T10" fmla="*/ 87313 w 114"/>
                  <a:gd name="T11" fmla="*/ 847725 h 534"/>
                  <a:gd name="T12" fmla="*/ 123825 w 114"/>
                  <a:gd name="T13" fmla="*/ 30163 h 534"/>
                  <a:gd name="T14" fmla="*/ 138113 w 114"/>
                  <a:gd name="T15" fmla="*/ 788988 h 534"/>
                  <a:gd name="T16" fmla="*/ 160338 w 114"/>
                  <a:gd name="T17" fmla="*/ 76200 h 534"/>
                  <a:gd name="T18" fmla="*/ 180975 w 114"/>
                  <a:gd name="T19" fmla="*/ 458788 h 534"/>
                  <a:gd name="T20" fmla="*/ 176213 w 114"/>
                  <a:gd name="T21" fmla="*/ 458788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34">
                    <a:moveTo>
                      <a:pt x="0" y="285"/>
                    </a:moveTo>
                    <a:lnTo>
                      <a:pt x="20" y="0"/>
                    </a:lnTo>
                    <a:lnTo>
                      <a:pt x="33" y="470"/>
                    </a:lnTo>
                    <a:lnTo>
                      <a:pt x="55" y="10"/>
                    </a:lnTo>
                    <a:lnTo>
                      <a:pt x="57" y="534"/>
                    </a:lnTo>
                    <a:lnTo>
                      <a:pt x="55" y="534"/>
                    </a:lnTo>
                    <a:lnTo>
                      <a:pt x="78" y="19"/>
                    </a:lnTo>
                    <a:lnTo>
                      <a:pt x="87" y="497"/>
                    </a:lnTo>
                    <a:lnTo>
                      <a:pt x="101" y="48"/>
                    </a:lnTo>
                    <a:lnTo>
                      <a:pt x="114" y="289"/>
                    </a:lnTo>
                    <a:lnTo>
                      <a:pt x="111" y="289"/>
                    </a:lnTo>
                  </a:path>
                </a:pathLst>
              </a:custGeom>
              <a:noFill/>
              <a:ln w="2857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 name="Line 286"/>
              <p:cNvSpPr>
                <a:spLocks noChangeShapeType="1"/>
              </p:cNvSpPr>
              <p:nvPr/>
            </p:nvSpPr>
            <p:spPr bwMode="auto">
              <a:xfrm flipH="1">
                <a:off x="1877781" y="5465447"/>
                <a:ext cx="115882" cy="2587"/>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36" name="Grup 35"/>
            <p:cNvGrpSpPr/>
            <p:nvPr/>
          </p:nvGrpSpPr>
          <p:grpSpPr>
            <a:xfrm>
              <a:off x="3798094" y="4156053"/>
              <a:ext cx="1195388" cy="347684"/>
              <a:chOff x="3248025" y="928666"/>
              <a:chExt cx="1195388" cy="347684"/>
            </a:xfrm>
          </p:grpSpPr>
          <p:sp>
            <p:nvSpPr>
              <p:cNvPr id="40" name="Serbest Form 39"/>
              <p:cNvSpPr/>
              <p:nvPr/>
            </p:nvSpPr>
            <p:spPr>
              <a:xfrm>
                <a:off x="3248025" y="928666"/>
                <a:ext cx="1100138" cy="347684"/>
              </a:xfrm>
              <a:custGeom>
                <a:avLst/>
                <a:gdLst>
                  <a:gd name="connsiteX0" fmla="*/ 0 w 1100138"/>
                  <a:gd name="connsiteY0" fmla="*/ 347684 h 347684"/>
                  <a:gd name="connsiteX1" fmla="*/ 4763 w 1100138"/>
                  <a:gd name="connsiteY1" fmla="*/ 314347 h 347684"/>
                  <a:gd name="connsiteX2" fmla="*/ 9525 w 1100138"/>
                  <a:gd name="connsiteY2" fmla="*/ 300059 h 347684"/>
                  <a:gd name="connsiteX3" fmla="*/ 19050 w 1100138"/>
                  <a:gd name="connsiteY3" fmla="*/ 247672 h 347684"/>
                  <a:gd name="connsiteX4" fmla="*/ 23813 w 1100138"/>
                  <a:gd name="connsiteY4" fmla="*/ 233384 h 347684"/>
                  <a:gd name="connsiteX5" fmla="*/ 33338 w 1100138"/>
                  <a:gd name="connsiteY5" fmla="*/ 219097 h 347684"/>
                  <a:gd name="connsiteX6" fmla="*/ 57150 w 1100138"/>
                  <a:gd name="connsiteY6" fmla="*/ 176234 h 347684"/>
                  <a:gd name="connsiteX7" fmla="*/ 95250 w 1100138"/>
                  <a:gd name="connsiteY7" fmla="*/ 133372 h 347684"/>
                  <a:gd name="connsiteX8" fmla="*/ 109538 w 1100138"/>
                  <a:gd name="connsiteY8" fmla="*/ 128609 h 347684"/>
                  <a:gd name="connsiteX9" fmla="*/ 138113 w 1100138"/>
                  <a:gd name="connsiteY9" fmla="*/ 133372 h 347684"/>
                  <a:gd name="connsiteX10" fmla="*/ 161925 w 1100138"/>
                  <a:gd name="connsiteY10" fmla="*/ 157184 h 347684"/>
                  <a:gd name="connsiteX11" fmla="*/ 176213 w 1100138"/>
                  <a:gd name="connsiteY11" fmla="*/ 166709 h 347684"/>
                  <a:gd name="connsiteX12" fmla="*/ 204788 w 1100138"/>
                  <a:gd name="connsiteY12" fmla="*/ 214334 h 347684"/>
                  <a:gd name="connsiteX13" fmla="*/ 214313 w 1100138"/>
                  <a:gd name="connsiteY13" fmla="*/ 228622 h 347684"/>
                  <a:gd name="connsiteX14" fmla="*/ 238125 w 1100138"/>
                  <a:gd name="connsiteY14" fmla="*/ 257197 h 347684"/>
                  <a:gd name="connsiteX15" fmla="*/ 266700 w 1100138"/>
                  <a:gd name="connsiteY15" fmla="*/ 276247 h 347684"/>
                  <a:gd name="connsiteX16" fmla="*/ 280988 w 1100138"/>
                  <a:gd name="connsiteY16" fmla="*/ 285772 h 347684"/>
                  <a:gd name="connsiteX17" fmla="*/ 290513 w 1100138"/>
                  <a:gd name="connsiteY17" fmla="*/ 300059 h 347684"/>
                  <a:gd name="connsiteX18" fmla="*/ 304800 w 1100138"/>
                  <a:gd name="connsiteY18" fmla="*/ 304822 h 347684"/>
                  <a:gd name="connsiteX19" fmla="*/ 342900 w 1100138"/>
                  <a:gd name="connsiteY19" fmla="*/ 314347 h 347684"/>
                  <a:gd name="connsiteX20" fmla="*/ 381000 w 1100138"/>
                  <a:gd name="connsiteY20" fmla="*/ 328634 h 347684"/>
                  <a:gd name="connsiteX21" fmla="*/ 400050 w 1100138"/>
                  <a:gd name="connsiteY21" fmla="*/ 323872 h 347684"/>
                  <a:gd name="connsiteX22" fmla="*/ 423863 w 1100138"/>
                  <a:gd name="connsiteY22" fmla="*/ 281009 h 347684"/>
                  <a:gd name="connsiteX23" fmla="*/ 442913 w 1100138"/>
                  <a:gd name="connsiteY23" fmla="*/ 252434 h 347684"/>
                  <a:gd name="connsiteX24" fmla="*/ 461963 w 1100138"/>
                  <a:gd name="connsiteY24" fmla="*/ 209572 h 347684"/>
                  <a:gd name="connsiteX25" fmla="*/ 476250 w 1100138"/>
                  <a:gd name="connsiteY25" fmla="*/ 166709 h 347684"/>
                  <a:gd name="connsiteX26" fmla="*/ 481013 w 1100138"/>
                  <a:gd name="connsiteY26" fmla="*/ 152422 h 347684"/>
                  <a:gd name="connsiteX27" fmla="*/ 490538 w 1100138"/>
                  <a:gd name="connsiteY27" fmla="*/ 138134 h 347684"/>
                  <a:gd name="connsiteX28" fmla="*/ 504825 w 1100138"/>
                  <a:gd name="connsiteY28" fmla="*/ 104797 h 347684"/>
                  <a:gd name="connsiteX29" fmla="*/ 519113 w 1100138"/>
                  <a:gd name="connsiteY29" fmla="*/ 76222 h 347684"/>
                  <a:gd name="connsiteX30" fmla="*/ 547688 w 1100138"/>
                  <a:gd name="connsiteY30" fmla="*/ 66697 h 347684"/>
                  <a:gd name="connsiteX31" fmla="*/ 581025 w 1100138"/>
                  <a:gd name="connsiteY31" fmla="*/ 76222 h 347684"/>
                  <a:gd name="connsiteX32" fmla="*/ 600075 w 1100138"/>
                  <a:gd name="connsiteY32" fmla="*/ 90509 h 347684"/>
                  <a:gd name="connsiteX33" fmla="*/ 628650 w 1100138"/>
                  <a:gd name="connsiteY33" fmla="*/ 109559 h 347684"/>
                  <a:gd name="connsiteX34" fmla="*/ 642938 w 1100138"/>
                  <a:gd name="connsiteY34" fmla="*/ 119084 h 347684"/>
                  <a:gd name="connsiteX35" fmla="*/ 657225 w 1100138"/>
                  <a:gd name="connsiteY35" fmla="*/ 133372 h 347684"/>
                  <a:gd name="connsiteX36" fmla="*/ 671513 w 1100138"/>
                  <a:gd name="connsiteY36" fmla="*/ 142897 h 347684"/>
                  <a:gd name="connsiteX37" fmla="*/ 704850 w 1100138"/>
                  <a:gd name="connsiteY37" fmla="*/ 161947 h 347684"/>
                  <a:gd name="connsiteX38" fmla="*/ 733425 w 1100138"/>
                  <a:gd name="connsiteY38" fmla="*/ 171472 h 347684"/>
                  <a:gd name="connsiteX39" fmla="*/ 757238 w 1100138"/>
                  <a:gd name="connsiteY39" fmla="*/ 166709 h 347684"/>
                  <a:gd name="connsiteX40" fmla="*/ 785813 w 1100138"/>
                  <a:gd name="connsiteY40" fmla="*/ 142897 h 347684"/>
                  <a:gd name="connsiteX41" fmla="*/ 800100 w 1100138"/>
                  <a:gd name="connsiteY41" fmla="*/ 133372 h 347684"/>
                  <a:gd name="connsiteX42" fmla="*/ 814388 w 1100138"/>
                  <a:gd name="connsiteY42" fmla="*/ 104797 h 347684"/>
                  <a:gd name="connsiteX43" fmla="*/ 823913 w 1100138"/>
                  <a:gd name="connsiteY43" fmla="*/ 90509 h 347684"/>
                  <a:gd name="connsiteX44" fmla="*/ 833438 w 1100138"/>
                  <a:gd name="connsiteY44" fmla="*/ 71459 h 347684"/>
                  <a:gd name="connsiteX45" fmla="*/ 852488 w 1100138"/>
                  <a:gd name="connsiteY45" fmla="*/ 42884 h 347684"/>
                  <a:gd name="connsiteX46" fmla="*/ 885825 w 1100138"/>
                  <a:gd name="connsiteY46" fmla="*/ 28597 h 347684"/>
                  <a:gd name="connsiteX47" fmla="*/ 914400 w 1100138"/>
                  <a:gd name="connsiteY47" fmla="*/ 19072 h 347684"/>
                  <a:gd name="connsiteX48" fmla="*/ 976313 w 1100138"/>
                  <a:gd name="connsiteY48" fmla="*/ 9547 h 347684"/>
                  <a:gd name="connsiteX49" fmla="*/ 1000125 w 1100138"/>
                  <a:gd name="connsiteY49" fmla="*/ 4784 h 347684"/>
                  <a:gd name="connsiteX50" fmla="*/ 1100138 w 1100138"/>
                  <a:gd name="connsiteY50" fmla="*/ 22 h 3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0138" h="347684">
                    <a:moveTo>
                      <a:pt x="0" y="347684"/>
                    </a:moveTo>
                    <a:cubicBezTo>
                      <a:pt x="1588" y="336572"/>
                      <a:pt x="2562" y="325354"/>
                      <a:pt x="4763" y="314347"/>
                    </a:cubicBezTo>
                    <a:cubicBezTo>
                      <a:pt x="5748" y="309424"/>
                      <a:pt x="8540" y="304982"/>
                      <a:pt x="9525" y="300059"/>
                    </a:cubicBezTo>
                    <a:cubicBezTo>
                      <a:pt x="18514" y="255113"/>
                      <a:pt x="9641" y="280603"/>
                      <a:pt x="19050" y="247672"/>
                    </a:cubicBezTo>
                    <a:cubicBezTo>
                      <a:pt x="20429" y="242845"/>
                      <a:pt x="21568" y="237874"/>
                      <a:pt x="23813" y="233384"/>
                    </a:cubicBezTo>
                    <a:cubicBezTo>
                      <a:pt x="26373" y="228265"/>
                      <a:pt x="30163" y="223859"/>
                      <a:pt x="33338" y="219097"/>
                    </a:cubicBezTo>
                    <a:cubicBezTo>
                      <a:pt x="41719" y="193949"/>
                      <a:pt x="35316" y="208985"/>
                      <a:pt x="57150" y="176234"/>
                    </a:cubicBezTo>
                    <a:cubicBezTo>
                      <a:pt x="66226" y="162620"/>
                      <a:pt x="81270" y="138032"/>
                      <a:pt x="95250" y="133372"/>
                    </a:cubicBezTo>
                    <a:lnTo>
                      <a:pt x="109538" y="128609"/>
                    </a:lnTo>
                    <a:cubicBezTo>
                      <a:pt x="119063" y="130197"/>
                      <a:pt x="128952" y="130318"/>
                      <a:pt x="138113" y="133372"/>
                    </a:cubicBezTo>
                    <a:cubicBezTo>
                      <a:pt x="157162" y="139722"/>
                      <a:pt x="149225" y="144485"/>
                      <a:pt x="161925" y="157184"/>
                    </a:cubicBezTo>
                    <a:cubicBezTo>
                      <a:pt x="165973" y="161231"/>
                      <a:pt x="171450" y="163534"/>
                      <a:pt x="176213" y="166709"/>
                    </a:cubicBezTo>
                    <a:cubicBezTo>
                      <a:pt x="190858" y="195999"/>
                      <a:pt x="181799" y="179850"/>
                      <a:pt x="204788" y="214334"/>
                    </a:cubicBezTo>
                    <a:lnTo>
                      <a:pt x="214313" y="228622"/>
                    </a:lnTo>
                    <a:cubicBezTo>
                      <a:pt x="222778" y="241319"/>
                      <a:pt x="225435" y="247327"/>
                      <a:pt x="238125" y="257197"/>
                    </a:cubicBezTo>
                    <a:cubicBezTo>
                      <a:pt x="247161" y="264225"/>
                      <a:pt x="257175" y="269897"/>
                      <a:pt x="266700" y="276247"/>
                    </a:cubicBezTo>
                    <a:lnTo>
                      <a:pt x="280988" y="285772"/>
                    </a:lnTo>
                    <a:cubicBezTo>
                      <a:pt x="284163" y="290534"/>
                      <a:pt x="286044" y="296483"/>
                      <a:pt x="290513" y="300059"/>
                    </a:cubicBezTo>
                    <a:cubicBezTo>
                      <a:pt x="294433" y="303195"/>
                      <a:pt x="299957" y="303501"/>
                      <a:pt x="304800" y="304822"/>
                    </a:cubicBezTo>
                    <a:cubicBezTo>
                      <a:pt x="317430" y="308267"/>
                      <a:pt x="330745" y="309485"/>
                      <a:pt x="342900" y="314347"/>
                    </a:cubicBezTo>
                    <a:cubicBezTo>
                      <a:pt x="371374" y="325736"/>
                      <a:pt x="358603" y="321169"/>
                      <a:pt x="381000" y="328634"/>
                    </a:cubicBezTo>
                    <a:cubicBezTo>
                      <a:pt x="387350" y="327047"/>
                      <a:pt x="395124" y="328182"/>
                      <a:pt x="400050" y="323872"/>
                    </a:cubicBezTo>
                    <a:cubicBezTo>
                      <a:pt x="431926" y="295981"/>
                      <a:pt x="411076" y="304025"/>
                      <a:pt x="423863" y="281009"/>
                    </a:cubicBezTo>
                    <a:cubicBezTo>
                      <a:pt x="429422" y="271002"/>
                      <a:pt x="442913" y="252434"/>
                      <a:pt x="442913" y="252434"/>
                    </a:cubicBezTo>
                    <a:cubicBezTo>
                      <a:pt x="454248" y="218429"/>
                      <a:pt x="446869" y="232213"/>
                      <a:pt x="461963" y="209572"/>
                    </a:cubicBezTo>
                    <a:lnTo>
                      <a:pt x="476250" y="166709"/>
                    </a:lnTo>
                    <a:cubicBezTo>
                      <a:pt x="477837" y="161947"/>
                      <a:pt x="478228" y="156599"/>
                      <a:pt x="481013" y="152422"/>
                    </a:cubicBezTo>
                    <a:lnTo>
                      <a:pt x="490538" y="138134"/>
                    </a:lnTo>
                    <a:cubicBezTo>
                      <a:pt x="501704" y="104634"/>
                      <a:pt x="487173" y="145984"/>
                      <a:pt x="504825" y="104797"/>
                    </a:cubicBezTo>
                    <a:cubicBezTo>
                      <a:pt x="508433" y="96380"/>
                      <a:pt x="510184" y="81802"/>
                      <a:pt x="519113" y="76222"/>
                    </a:cubicBezTo>
                    <a:cubicBezTo>
                      <a:pt x="527627" y="70901"/>
                      <a:pt x="547688" y="66697"/>
                      <a:pt x="547688" y="66697"/>
                    </a:cubicBezTo>
                    <a:cubicBezTo>
                      <a:pt x="551818" y="67729"/>
                      <a:pt x="575707" y="73183"/>
                      <a:pt x="581025" y="76222"/>
                    </a:cubicBezTo>
                    <a:cubicBezTo>
                      <a:pt x="587917" y="80160"/>
                      <a:pt x="593572" y="85957"/>
                      <a:pt x="600075" y="90509"/>
                    </a:cubicBezTo>
                    <a:cubicBezTo>
                      <a:pt x="609453" y="97074"/>
                      <a:pt x="619125" y="103209"/>
                      <a:pt x="628650" y="109559"/>
                    </a:cubicBezTo>
                    <a:cubicBezTo>
                      <a:pt x="633413" y="112734"/>
                      <a:pt x="638891" y="115036"/>
                      <a:pt x="642938" y="119084"/>
                    </a:cubicBezTo>
                    <a:cubicBezTo>
                      <a:pt x="647700" y="123847"/>
                      <a:pt x="652051" y="129060"/>
                      <a:pt x="657225" y="133372"/>
                    </a:cubicBezTo>
                    <a:cubicBezTo>
                      <a:pt x="661622" y="137036"/>
                      <a:pt x="667116" y="139233"/>
                      <a:pt x="671513" y="142897"/>
                    </a:cubicBezTo>
                    <a:cubicBezTo>
                      <a:pt x="698808" y="165642"/>
                      <a:pt x="671123" y="151828"/>
                      <a:pt x="704850" y="161947"/>
                    </a:cubicBezTo>
                    <a:cubicBezTo>
                      <a:pt x="714467" y="164832"/>
                      <a:pt x="733425" y="171472"/>
                      <a:pt x="733425" y="171472"/>
                    </a:cubicBezTo>
                    <a:cubicBezTo>
                      <a:pt x="741363" y="169884"/>
                      <a:pt x="749659" y="169551"/>
                      <a:pt x="757238" y="166709"/>
                    </a:cubicBezTo>
                    <a:cubicBezTo>
                      <a:pt x="770134" y="161873"/>
                      <a:pt x="775708" y="151317"/>
                      <a:pt x="785813" y="142897"/>
                    </a:cubicBezTo>
                    <a:cubicBezTo>
                      <a:pt x="790210" y="139233"/>
                      <a:pt x="795338" y="136547"/>
                      <a:pt x="800100" y="133372"/>
                    </a:cubicBezTo>
                    <a:cubicBezTo>
                      <a:pt x="827398" y="92423"/>
                      <a:pt x="794669" y="144233"/>
                      <a:pt x="814388" y="104797"/>
                    </a:cubicBezTo>
                    <a:cubicBezTo>
                      <a:pt x="816948" y="99677"/>
                      <a:pt x="821073" y="95479"/>
                      <a:pt x="823913" y="90509"/>
                    </a:cubicBezTo>
                    <a:cubicBezTo>
                      <a:pt x="827435" y="84345"/>
                      <a:pt x="829785" y="77547"/>
                      <a:pt x="833438" y="71459"/>
                    </a:cubicBezTo>
                    <a:cubicBezTo>
                      <a:pt x="839328" y="61643"/>
                      <a:pt x="842963" y="49234"/>
                      <a:pt x="852488" y="42884"/>
                    </a:cubicBezTo>
                    <a:cubicBezTo>
                      <a:pt x="875155" y="27772"/>
                      <a:pt x="857867" y="36984"/>
                      <a:pt x="885825" y="28597"/>
                    </a:cubicBezTo>
                    <a:cubicBezTo>
                      <a:pt x="895442" y="25712"/>
                      <a:pt x="904555" y="21041"/>
                      <a:pt x="914400" y="19072"/>
                    </a:cubicBezTo>
                    <a:cubicBezTo>
                      <a:pt x="969002" y="8151"/>
                      <a:pt x="901343" y="21081"/>
                      <a:pt x="976313" y="9547"/>
                    </a:cubicBezTo>
                    <a:cubicBezTo>
                      <a:pt x="984313" y="8316"/>
                      <a:pt x="992071" y="5589"/>
                      <a:pt x="1000125" y="4784"/>
                    </a:cubicBezTo>
                    <a:cubicBezTo>
                      <a:pt x="1054080" y="-612"/>
                      <a:pt x="1058468" y="22"/>
                      <a:pt x="1100138" y="22"/>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 name="Düz Ok Bağlayıcısı 40"/>
              <p:cNvCxnSpPr/>
              <p:nvPr/>
            </p:nvCxnSpPr>
            <p:spPr>
              <a:xfrm>
                <a:off x="4348163" y="928666"/>
                <a:ext cx="95250"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up 36"/>
            <p:cNvGrpSpPr/>
            <p:nvPr/>
          </p:nvGrpSpPr>
          <p:grpSpPr>
            <a:xfrm rot="20269412">
              <a:off x="5675471" y="3199882"/>
              <a:ext cx="549858" cy="442330"/>
              <a:chOff x="460289" y="1289977"/>
              <a:chExt cx="534559" cy="580370"/>
            </a:xfrm>
          </p:grpSpPr>
          <p:sp>
            <p:nvSpPr>
              <p:cNvPr id="38" name="Serbest Form 37"/>
              <p:cNvSpPr/>
              <p:nvPr/>
            </p:nvSpPr>
            <p:spPr>
              <a:xfrm rot="19339935">
                <a:off x="460289" y="1522663"/>
                <a:ext cx="534559" cy="347684"/>
              </a:xfrm>
              <a:custGeom>
                <a:avLst/>
                <a:gdLst>
                  <a:gd name="connsiteX0" fmla="*/ 0 w 1100138"/>
                  <a:gd name="connsiteY0" fmla="*/ 347684 h 347684"/>
                  <a:gd name="connsiteX1" fmla="*/ 4763 w 1100138"/>
                  <a:gd name="connsiteY1" fmla="*/ 314347 h 347684"/>
                  <a:gd name="connsiteX2" fmla="*/ 9525 w 1100138"/>
                  <a:gd name="connsiteY2" fmla="*/ 300059 h 347684"/>
                  <a:gd name="connsiteX3" fmla="*/ 19050 w 1100138"/>
                  <a:gd name="connsiteY3" fmla="*/ 247672 h 347684"/>
                  <a:gd name="connsiteX4" fmla="*/ 23813 w 1100138"/>
                  <a:gd name="connsiteY4" fmla="*/ 233384 h 347684"/>
                  <a:gd name="connsiteX5" fmla="*/ 33338 w 1100138"/>
                  <a:gd name="connsiteY5" fmla="*/ 219097 h 347684"/>
                  <a:gd name="connsiteX6" fmla="*/ 57150 w 1100138"/>
                  <a:gd name="connsiteY6" fmla="*/ 176234 h 347684"/>
                  <a:gd name="connsiteX7" fmla="*/ 95250 w 1100138"/>
                  <a:gd name="connsiteY7" fmla="*/ 133372 h 347684"/>
                  <a:gd name="connsiteX8" fmla="*/ 109538 w 1100138"/>
                  <a:gd name="connsiteY8" fmla="*/ 128609 h 347684"/>
                  <a:gd name="connsiteX9" fmla="*/ 138113 w 1100138"/>
                  <a:gd name="connsiteY9" fmla="*/ 133372 h 347684"/>
                  <a:gd name="connsiteX10" fmla="*/ 161925 w 1100138"/>
                  <a:gd name="connsiteY10" fmla="*/ 157184 h 347684"/>
                  <a:gd name="connsiteX11" fmla="*/ 176213 w 1100138"/>
                  <a:gd name="connsiteY11" fmla="*/ 166709 h 347684"/>
                  <a:gd name="connsiteX12" fmla="*/ 204788 w 1100138"/>
                  <a:gd name="connsiteY12" fmla="*/ 214334 h 347684"/>
                  <a:gd name="connsiteX13" fmla="*/ 214313 w 1100138"/>
                  <a:gd name="connsiteY13" fmla="*/ 228622 h 347684"/>
                  <a:gd name="connsiteX14" fmla="*/ 238125 w 1100138"/>
                  <a:gd name="connsiteY14" fmla="*/ 257197 h 347684"/>
                  <a:gd name="connsiteX15" fmla="*/ 266700 w 1100138"/>
                  <a:gd name="connsiteY15" fmla="*/ 276247 h 347684"/>
                  <a:gd name="connsiteX16" fmla="*/ 280988 w 1100138"/>
                  <a:gd name="connsiteY16" fmla="*/ 285772 h 347684"/>
                  <a:gd name="connsiteX17" fmla="*/ 290513 w 1100138"/>
                  <a:gd name="connsiteY17" fmla="*/ 300059 h 347684"/>
                  <a:gd name="connsiteX18" fmla="*/ 304800 w 1100138"/>
                  <a:gd name="connsiteY18" fmla="*/ 304822 h 347684"/>
                  <a:gd name="connsiteX19" fmla="*/ 342900 w 1100138"/>
                  <a:gd name="connsiteY19" fmla="*/ 314347 h 347684"/>
                  <a:gd name="connsiteX20" fmla="*/ 381000 w 1100138"/>
                  <a:gd name="connsiteY20" fmla="*/ 328634 h 347684"/>
                  <a:gd name="connsiteX21" fmla="*/ 400050 w 1100138"/>
                  <a:gd name="connsiteY21" fmla="*/ 323872 h 347684"/>
                  <a:gd name="connsiteX22" fmla="*/ 423863 w 1100138"/>
                  <a:gd name="connsiteY22" fmla="*/ 281009 h 347684"/>
                  <a:gd name="connsiteX23" fmla="*/ 442913 w 1100138"/>
                  <a:gd name="connsiteY23" fmla="*/ 252434 h 347684"/>
                  <a:gd name="connsiteX24" fmla="*/ 461963 w 1100138"/>
                  <a:gd name="connsiteY24" fmla="*/ 209572 h 347684"/>
                  <a:gd name="connsiteX25" fmla="*/ 476250 w 1100138"/>
                  <a:gd name="connsiteY25" fmla="*/ 166709 h 347684"/>
                  <a:gd name="connsiteX26" fmla="*/ 481013 w 1100138"/>
                  <a:gd name="connsiteY26" fmla="*/ 152422 h 347684"/>
                  <a:gd name="connsiteX27" fmla="*/ 490538 w 1100138"/>
                  <a:gd name="connsiteY27" fmla="*/ 138134 h 347684"/>
                  <a:gd name="connsiteX28" fmla="*/ 504825 w 1100138"/>
                  <a:gd name="connsiteY28" fmla="*/ 104797 h 347684"/>
                  <a:gd name="connsiteX29" fmla="*/ 519113 w 1100138"/>
                  <a:gd name="connsiteY29" fmla="*/ 76222 h 347684"/>
                  <a:gd name="connsiteX30" fmla="*/ 547688 w 1100138"/>
                  <a:gd name="connsiteY30" fmla="*/ 66697 h 347684"/>
                  <a:gd name="connsiteX31" fmla="*/ 581025 w 1100138"/>
                  <a:gd name="connsiteY31" fmla="*/ 76222 h 347684"/>
                  <a:gd name="connsiteX32" fmla="*/ 600075 w 1100138"/>
                  <a:gd name="connsiteY32" fmla="*/ 90509 h 347684"/>
                  <a:gd name="connsiteX33" fmla="*/ 628650 w 1100138"/>
                  <a:gd name="connsiteY33" fmla="*/ 109559 h 347684"/>
                  <a:gd name="connsiteX34" fmla="*/ 642938 w 1100138"/>
                  <a:gd name="connsiteY34" fmla="*/ 119084 h 347684"/>
                  <a:gd name="connsiteX35" fmla="*/ 657225 w 1100138"/>
                  <a:gd name="connsiteY35" fmla="*/ 133372 h 347684"/>
                  <a:gd name="connsiteX36" fmla="*/ 671513 w 1100138"/>
                  <a:gd name="connsiteY36" fmla="*/ 142897 h 347684"/>
                  <a:gd name="connsiteX37" fmla="*/ 704850 w 1100138"/>
                  <a:gd name="connsiteY37" fmla="*/ 161947 h 347684"/>
                  <a:gd name="connsiteX38" fmla="*/ 733425 w 1100138"/>
                  <a:gd name="connsiteY38" fmla="*/ 171472 h 347684"/>
                  <a:gd name="connsiteX39" fmla="*/ 757238 w 1100138"/>
                  <a:gd name="connsiteY39" fmla="*/ 166709 h 347684"/>
                  <a:gd name="connsiteX40" fmla="*/ 785813 w 1100138"/>
                  <a:gd name="connsiteY40" fmla="*/ 142897 h 347684"/>
                  <a:gd name="connsiteX41" fmla="*/ 800100 w 1100138"/>
                  <a:gd name="connsiteY41" fmla="*/ 133372 h 347684"/>
                  <a:gd name="connsiteX42" fmla="*/ 814388 w 1100138"/>
                  <a:gd name="connsiteY42" fmla="*/ 104797 h 347684"/>
                  <a:gd name="connsiteX43" fmla="*/ 823913 w 1100138"/>
                  <a:gd name="connsiteY43" fmla="*/ 90509 h 347684"/>
                  <a:gd name="connsiteX44" fmla="*/ 833438 w 1100138"/>
                  <a:gd name="connsiteY44" fmla="*/ 71459 h 347684"/>
                  <a:gd name="connsiteX45" fmla="*/ 852488 w 1100138"/>
                  <a:gd name="connsiteY45" fmla="*/ 42884 h 347684"/>
                  <a:gd name="connsiteX46" fmla="*/ 885825 w 1100138"/>
                  <a:gd name="connsiteY46" fmla="*/ 28597 h 347684"/>
                  <a:gd name="connsiteX47" fmla="*/ 914400 w 1100138"/>
                  <a:gd name="connsiteY47" fmla="*/ 19072 h 347684"/>
                  <a:gd name="connsiteX48" fmla="*/ 976313 w 1100138"/>
                  <a:gd name="connsiteY48" fmla="*/ 9547 h 347684"/>
                  <a:gd name="connsiteX49" fmla="*/ 1000125 w 1100138"/>
                  <a:gd name="connsiteY49" fmla="*/ 4784 h 347684"/>
                  <a:gd name="connsiteX50" fmla="*/ 1100138 w 1100138"/>
                  <a:gd name="connsiteY50" fmla="*/ 22 h 3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0138" h="347684">
                    <a:moveTo>
                      <a:pt x="0" y="347684"/>
                    </a:moveTo>
                    <a:cubicBezTo>
                      <a:pt x="1588" y="336572"/>
                      <a:pt x="2562" y="325354"/>
                      <a:pt x="4763" y="314347"/>
                    </a:cubicBezTo>
                    <a:cubicBezTo>
                      <a:pt x="5748" y="309424"/>
                      <a:pt x="8540" y="304982"/>
                      <a:pt x="9525" y="300059"/>
                    </a:cubicBezTo>
                    <a:cubicBezTo>
                      <a:pt x="18514" y="255113"/>
                      <a:pt x="9641" y="280603"/>
                      <a:pt x="19050" y="247672"/>
                    </a:cubicBezTo>
                    <a:cubicBezTo>
                      <a:pt x="20429" y="242845"/>
                      <a:pt x="21568" y="237874"/>
                      <a:pt x="23813" y="233384"/>
                    </a:cubicBezTo>
                    <a:cubicBezTo>
                      <a:pt x="26373" y="228265"/>
                      <a:pt x="30163" y="223859"/>
                      <a:pt x="33338" y="219097"/>
                    </a:cubicBezTo>
                    <a:cubicBezTo>
                      <a:pt x="41719" y="193949"/>
                      <a:pt x="35316" y="208985"/>
                      <a:pt x="57150" y="176234"/>
                    </a:cubicBezTo>
                    <a:cubicBezTo>
                      <a:pt x="66226" y="162620"/>
                      <a:pt x="81270" y="138032"/>
                      <a:pt x="95250" y="133372"/>
                    </a:cubicBezTo>
                    <a:lnTo>
                      <a:pt x="109538" y="128609"/>
                    </a:lnTo>
                    <a:cubicBezTo>
                      <a:pt x="119063" y="130197"/>
                      <a:pt x="128952" y="130318"/>
                      <a:pt x="138113" y="133372"/>
                    </a:cubicBezTo>
                    <a:cubicBezTo>
                      <a:pt x="157162" y="139722"/>
                      <a:pt x="149225" y="144485"/>
                      <a:pt x="161925" y="157184"/>
                    </a:cubicBezTo>
                    <a:cubicBezTo>
                      <a:pt x="165973" y="161231"/>
                      <a:pt x="171450" y="163534"/>
                      <a:pt x="176213" y="166709"/>
                    </a:cubicBezTo>
                    <a:cubicBezTo>
                      <a:pt x="190858" y="195999"/>
                      <a:pt x="181799" y="179850"/>
                      <a:pt x="204788" y="214334"/>
                    </a:cubicBezTo>
                    <a:lnTo>
                      <a:pt x="214313" y="228622"/>
                    </a:lnTo>
                    <a:cubicBezTo>
                      <a:pt x="222778" y="241319"/>
                      <a:pt x="225435" y="247327"/>
                      <a:pt x="238125" y="257197"/>
                    </a:cubicBezTo>
                    <a:cubicBezTo>
                      <a:pt x="247161" y="264225"/>
                      <a:pt x="257175" y="269897"/>
                      <a:pt x="266700" y="276247"/>
                    </a:cubicBezTo>
                    <a:lnTo>
                      <a:pt x="280988" y="285772"/>
                    </a:lnTo>
                    <a:cubicBezTo>
                      <a:pt x="284163" y="290534"/>
                      <a:pt x="286044" y="296483"/>
                      <a:pt x="290513" y="300059"/>
                    </a:cubicBezTo>
                    <a:cubicBezTo>
                      <a:pt x="294433" y="303195"/>
                      <a:pt x="299957" y="303501"/>
                      <a:pt x="304800" y="304822"/>
                    </a:cubicBezTo>
                    <a:cubicBezTo>
                      <a:pt x="317430" y="308267"/>
                      <a:pt x="330745" y="309485"/>
                      <a:pt x="342900" y="314347"/>
                    </a:cubicBezTo>
                    <a:cubicBezTo>
                      <a:pt x="371374" y="325736"/>
                      <a:pt x="358603" y="321169"/>
                      <a:pt x="381000" y="328634"/>
                    </a:cubicBezTo>
                    <a:cubicBezTo>
                      <a:pt x="387350" y="327047"/>
                      <a:pt x="395124" y="328182"/>
                      <a:pt x="400050" y="323872"/>
                    </a:cubicBezTo>
                    <a:cubicBezTo>
                      <a:pt x="431926" y="295981"/>
                      <a:pt x="411076" y="304025"/>
                      <a:pt x="423863" y="281009"/>
                    </a:cubicBezTo>
                    <a:cubicBezTo>
                      <a:pt x="429422" y="271002"/>
                      <a:pt x="442913" y="252434"/>
                      <a:pt x="442913" y="252434"/>
                    </a:cubicBezTo>
                    <a:cubicBezTo>
                      <a:pt x="454248" y="218429"/>
                      <a:pt x="446869" y="232213"/>
                      <a:pt x="461963" y="209572"/>
                    </a:cubicBezTo>
                    <a:lnTo>
                      <a:pt x="476250" y="166709"/>
                    </a:lnTo>
                    <a:cubicBezTo>
                      <a:pt x="477837" y="161947"/>
                      <a:pt x="478228" y="156599"/>
                      <a:pt x="481013" y="152422"/>
                    </a:cubicBezTo>
                    <a:lnTo>
                      <a:pt x="490538" y="138134"/>
                    </a:lnTo>
                    <a:cubicBezTo>
                      <a:pt x="501704" y="104634"/>
                      <a:pt x="487173" y="145984"/>
                      <a:pt x="504825" y="104797"/>
                    </a:cubicBezTo>
                    <a:cubicBezTo>
                      <a:pt x="508433" y="96380"/>
                      <a:pt x="510184" y="81802"/>
                      <a:pt x="519113" y="76222"/>
                    </a:cubicBezTo>
                    <a:cubicBezTo>
                      <a:pt x="527627" y="70901"/>
                      <a:pt x="547688" y="66697"/>
                      <a:pt x="547688" y="66697"/>
                    </a:cubicBezTo>
                    <a:cubicBezTo>
                      <a:pt x="551818" y="67729"/>
                      <a:pt x="575707" y="73183"/>
                      <a:pt x="581025" y="76222"/>
                    </a:cubicBezTo>
                    <a:cubicBezTo>
                      <a:pt x="587917" y="80160"/>
                      <a:pt x="593572" y="85957"/>
                      <a:pt x="600075" y="90509"/>
                    </a:cubicBezTo>
                    <a:cubicBezTo>
                      <a:pt x="609453" y="97074"/>
                      <a:pt x="619125" y="103209"/>
                      <a:pt x="628650" y="109559"/>
                    </a:cubicBezTo>
                    <a:cubicBezTo>
                      <a:pt x="633413" y="112734"/>
                      <a:pt x="638891" y="115036"/>
                      <a:pt x="642938" y="119084"/>
                    </a:cubicBezTo>
                    <a:cubicBezTo>
                      <a:pt x="647700" y="123847"/>
                      <a:pt x="652051" y="129060"/>
                      <a:pt x="657225" y="133372"/>
                    </a:cubicBezTo>
                    <a:cubicBezTo>
                      <a:pt x="661622" y="137036"/>
                      <a:pt x="667116" y="139233"/>
                      <a:pt x="671513" y="142897"/>
                    </a:cubicBezTo>
                    <a:cubicBezTo>
                      <a:pt x="698808" y="165642"/>
                      <a:pt x="671123" y="151828"/>
                      <a:pt x="704850" y="161947"/>
                    </a:cubicBezTo>
                    <a:cubicBezTo>
                      <a:pt x="714467" y="164832"/>
                      <a:pt x="733425" y="171472"/>
                      <a:pt x="733425" y="171472"/>
                    </a:cubicBezTo>
                    <a:cubicBezTo>
                      <a:pt x="741363" y="169884"/>
                      <a:pt x="749659" y="169551"/>
                      <a:pt x="757238" y="166709"/>
                    </a:cubicBezTo>
                    <a:cubicBezTo>
                      <a:pt x="770134" y="161873"/>
                      <a:pt x="775708" y="151317"/>
                      <a:pt x="785813" y="142897"/>
                    </a:cubicBezTo>
                    <a:cubicBezTo>
                      <a:pt x="790210" y="139233"/>
                      <a:pt x="795338" y="136547"/>
                      <a:pt x="800100" y="133372"/>
                    </a:cubicBezTo>
                    <a:cubicBezTo>
                      <a:pt x="827398" y="92423"/>
                      <a:pt x="794669" y="144233"/>
                      <a:pt x="814388" y="104797"/>
                    </a:cubicBezTo>
                    <a:cubicBezTo>
                      <a:pt x="816948" y="99677"/>
                      <a:pt x="821073" y="95479"/>
                      <a:pt x="823913" y="90509"/>
                    </a:cubicBezTo>
                    <a:cubicBezTo>
                      <a:pt x="827435" y="84345"/>
                      <a:pt x="829785" y="77547"/>
                      <a:pt x="833438" y="71459"/>
                    </a:cubicBezTo>
                    <a:cubicBezTo>
                      <a:pt x="839328" y="61643"/>
                      <a:pt x="842963" y="49234"/>
                      <a:pt x="852488" y="42884"/>
                    </a:cubicBezTo>
                    <a:cubicBezTo>
                      <a:pt x="875155" y="27772"/>
                      <a:pt x="857867" y="36984"/>
                      <a:pt x="885825" y="28597"/>
                    </a:cubicBezTo>
                    <a:cubicBezTo>
                      <a:pt x="895442" y="25712"/>
                      <a:pt x="904555" y="21041"/>
                      <a:pt x="914400" y="19072"/>
                    </a:cubicBezTo>
                    <a:cubicBezTo>
                      <a:pt x="969002" y="8151"/>
                      <a:pt x="901343" y="21081"/>
                      <a:pt x="976313" y="9547"/>
                    </a:cubicBezTo>
                    <a:cubicBezTo>
                      <a:pt x="984313" y="8316"/>
                      <a:pt x="992071" y="5589"/>
                      <a:pt x="1000125" y="4784"/>
                    </a:cubicBezTo>
                    <a:cubicBezTo>
                      <a:pt x="1054080" y="-612"/>
                      <a:pt x="1058468" y="22"/>
                      <a:pt x="1100138" y="22"/>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9" name="Düz Ok Bağlayıcısı 38"/>
              <p:cNvCxnSpPr/>
              <p:nvPr/>
            </p:nvCxnSpPr>
            <p:spPr>
              <a:xfrm flipV="1">
                <a:off x="795225" y="1289977"/>
                <a:ext cx="107269" cy="14459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Metin kutusu 1"/>
          <p:cNvSpPr txBox="1"/>
          <p:nvPr/>
        </p:nvSpPr>
        <p:spPr>
          <a:xfrm>
            <a:off x="6976184" y="4910498"/>
            <a:ext cx="1901816" cy="276999"/>
          </a:xfrm>
          <a:prstGeom prst="rect">
            <a:avLst/>
          </a:prstGeom>
          <a:noFill/>
        </p:spPr>
        <p:txBody>
          <a:bodyPr wrap="square" rtlCol="0">
            <a:spAutoFit/>
          </a:bodyPr>
          <a:lstStyle/>
          <a:p>
            <a:r>
              <a:rPr lang="en-US" sz="1200" dirty="0"/>
              <a:t>(After Craig D. </a:t>
            </a:r>
            <a:r>
              <a:rPr lang="en-US" sz="1200" dirty="0" err="1"/>
              <a:t>Comartin</a:t>
            </a:r>
            <a:r>
              <a:rPr lang="en-US" sz="1200" dirty="0"/>
              <a:t>)</a:t>
            </a:r>
          </a:p>
        </p:txBody>
      </p:sp>
      <p:sp>
        <p:nvSpPr>
          <p:cNvPr id="63" name="Başlık 1"/>
          <p:cNvSpPr>
            <a:spLocks noGrp="1"/>
          </p:cNvSpPr>
          <p:nvPr>
            <p:ph type="title"/>
          </p:nvPr>
        </p:nvSpPr>
        <p:spPr>
          <a:xfrm>
            <a:off x="611560" y="481236"/>
            <a:ext cx="8352928" cy="432048"/>
          </a:xfrm>
        </p:spPr>
        <p:txBody>
          <a:bodyPr>
            <a:normAutofit fontScale="90000"/>
          </a:bodyPr>
          <a:lstStyle/>
          <a:p>
            <a:r>
              <a:rPr lang="tr-TR" dirty="0" err="1"/>
              <a:t>Geotecnical</a:t>
            </a:r>
            <a:r>
              <a:rPr lang="tr-TR" dirty="0"/>
              <a:t> </a:t>
            </a:r>
            <a:r>
              <a:rPr lang="tr-TR" dirty="0" err="1" smtClean="0"/>
              <a:t>Investigation</a:t>
            </a:r>
            <a:r>
              <a:rPr lang="tr-TR" dirty="0" smtClean="0"/>
              <a:t> (1/3)</a:t>
            </a:r>
            <a:endParaRPr lang="en-US" dirty="0"/>
          </a:p>
        </p:txBody>
      </p:sp>
    </p:spTree>
    <p:extLst>
      <p:ext uri="{BB962C8B-B14F-4D97-AF65-F5344CB8AC3E}">
        <p14:creationId xmlns:p14="http://schemas.microsoft.com/office/powerpoint/2010/main" val="182472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Liquefaction</a:t>
            </a:r>
            <a:r>
              <a:rPr lang="tr-TR" dirty="0" smtClean="0"/>
              <a:t> (2/3</a:t>
            </a:r>
            <a:r>
              <a:rPr lang="tr-TR" dirty="0"/>
              <a:t>)</a:t>
            </a:r>
            <a:endParaRPr lang="en-US" dirty="0"/>
          </a:p>
        </p:txBody>
      </p:sp>
      <p:sp>
        <p:nvSpPr>
          <p:cNvPr id="3" name="İçerik Yer Tutucusu 2"/>
          <p:cNvSpPr>
            <a:spLocks noGrp="1"/>
          </p:cNvSpPr>
          <p:nvPr>
            <p:ph idx="1"/>
          </p:nvPr>
        </p:nvSpPr>
        <p:spPr/>
        <p:txBody>
          <a:bodyPr/>
          <a:lstStyle/>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13</a:t>
            </a:fld>
            <a:endParaRPr lang="tr-TR"/>
          </a:p>
        </p:txBody>
      </p:sp>
      <p:pic>
        <p:nvPicPr>
          <p:cNvPr id="7" name="Picture 2" descr="tilted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7340"/>
            <a:ext cx="586027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7092280" y="1705372"/>
            <a:ext cx="1800200" cy="1200329"/>
          </a:xfrm>
          <a:prstGeom prst="rect">
            <a:avLst/>
          </a:prstGeom>
          <a:noFill/>
        </p:spPr>
        <p:txBody>
          <a:bodyPr wrap="square" rtlCol="0">
            <a:spAutoFit/>
          </a:bodyPr>
          <a:lstStyle/>
          <a:p>
            <a:r>
              <a:rPr lang="tr-TR" dirty="0" err="1" smtClean="0"/>
              <a:t>Sand</a:t>
            </a:r>
            <a:endParaRPr lang="tr-TR" dirty="0" smtClean="0"/>
          </a:p>
          <a:p>
            <a:r>
              <a:rPr lang="tr-TR" dirty="0" smtClean="0"/>
              <a:t>High </a:t>
            </a:r>
            <a:r>
              <a:rPr lang="tr-TR" dirty="0" err="1" smtClean="0"/>
              <a:t>GWT</a:t>
            </a:r>
            <a:endParaRPr lang="tr-TR" dirty="0" smtClean="0"/>
          </a:p>
          <a:p>
            <a:r>
              <a:rPr lang="tr-TR" dirty="0" err="1" smtClean="0"/>
              <a:t>Strong</a:t>
            </a:r>
            <a:r>
              <a:rPr lang="tr-TR" dirty="0" smtClean="0"/>
              <a:t> </a:t>
            </a:r>
            <a:r>
              <a:rPr lang="tr-TR" dirty="0" err="1" smtClean="0"/>
              <a:t>Shaking</a:t>
            </a:r>
            <a:endParaRPr lang="tr-TR" dirty="0" smtClean="0"/>
          </a:p>
          <a:p>
            <a:r>
              <a:rPr lang="tr-TR" dirty="0" err="1" smtClean="0"/>
              <a:t>Long</a:t>
            </a:r>
            <a:r>
              <a:rPr lang="tr-TR" dirty="0" smtClean="0"/>
              <a:t> </a:t>
            </a:r>
            <a:r>
              <a:rPr lang="tr-TR" dirty="0" err="1" smtClean="0"/>
              <a:t>Duration</a:t>
            </a:r>
            <a:endParaRPr lang="en-US" dirty="0"/>
          </a:p>
        </p:txBody>
      </p:sp>
    </p:spTree>
    <p:extLst>
      <p:ext uri="{BB962C8B-B14F-4D97-AF65-F5344CB8AC3E}">
        <p14:creationId xmlns:p14="http://schemas.microsoft.com/office/powerpoint/2010/main" val="8085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Timisoara</a:t>
            </a:r>
            <a:r>
              <a:rPr lang="tr-TR" dirty="0" smtClean="0"/>
              <a:t> </a:t>
            </a:r>
            <a:r>
              <a:rPr lang="tr-TR" dirty="0" err="1" smtClean="0"/>
              <a:t>Geotecnical</a:t>
            </a:r>
            <a:r>
              <a:rPr lang="tr-TR" dirty="0" smtClean="0"/>
              <a:t> </a:t>
            </a:r>
            <a:r>
              <a:rPr lang="tr-TR" dirty="0" err="1" smtClean="0"/>
              <a:t>Investigation</a:t>
            </a:r>
            <a:r>
              <a:rPr lang="tr-TR" dirty="0" smtClean="0"/>
              <a:t> (3/3)</a:t>
            </a:r>
            <a:endParaRPr lang="en-US" dirty="0"/>
          </a:p>
        </p:txBody>
      </p:sp>
      <p:sp>
        <p:nvSpPr>
          <p:cNvPr id="3" name="İçerik Yer Tutucusu 2"/>
          <p:cNvSpPr>
            <a:spLocks noGrp="1"/>
          </p:cNvSpPr>
          <p:nvPr>
            <p:ph idx="1"/>
          </p:nvPr>
        </p:nvSpPr>
        <p:spPr/>
        <p:txBody>
          <a:bodyPr>
            <a:normAutofit/>
          </a:bodyPr>
          <a:lstStyle/>
          <a:p>
            <a:pPr marL="0" indent="0">
              <a:buNone/>
            </a:pPr>
            <a:r>
              <a:rPr lang="tr-TR" dirty="0" smtClean="0"/>
              <a:t>T</a:t>
            </a:r>
            <a:r>
              <a:rPr lang="en-US" dirty="0" smtClean="0"/>
              <a:t>here are at least two types of soil layers in the City. </a:t>
            </a:r>
          </a:p>
          <a:p>
            <a:r>
              <a:rPr lang="en-US" dirty="0" smtClean="0"/>
              <a:t>In the South:  Silty sands and fine and medium sands are available. 6m thickness. </a:t>
            </a:r>
          </a:p>
          <a:p>
            <a:r>
              <a:rPr lang="en-US" dirty="0" smtClean="0"/>
              <a:t>In the North: Silty clay prevails. 6m to 8m. </a:t>
            </a:r>
            <a:endParaRPr lang="tr-TR" dirty="0" smtClean="0"/>
          </a:p>
          <a:p>
            <a:r>
              <a:rPr lang="en-US" dirty="0" smtClean="0"/>
              <a:t>The ground stratification on the Reabilitarea Building area is </a:t>
            </a:r>
            <a:r>
              <a:rPr lang="en-US" b="1" dirty="0" smtClean="0">
                <a:effectLst>
                  <a:outerShdw blurRad="38100" dist="38100" dir="2700000" algn="tl">
                    <a:srgbClr val="000000">
                      <a:alpha val="43137"/>
                    </a:srgbClr>
                  </a:outerShdw>
                </a:effectLst>
              </a:rPr>
              <a:t>silty clays with 8m </a:t>
            </a:r>
            <a:r>
              <a:rPr lang="en-US" dirty="0" smtClean="0"/>
              <a:t>bedrock depth. </a:t>
            </a:r>
            <a:endParaRPr lang="tr-TR" dirty="0" smtClean="0"/>
          </a:p>
          <a:p>
            <a:r>
              <a:rPr lang="en-US" dirty="0" smtClean="0"/>
              <a:t>G</a:t>
            </a:r>
            <a:r>
              <a:rPr lang="tr-TR" dirty="0" err="1" smtClean="0"/>
              <a:t>WT</a:t>
            </a:r>
            <a:r>
              <a:rPr lang="en-US" dirty="0" smtClean="0"/>
              <a:t> changes in btw </a:t>
            </a:r>
            <a:r>
              <a:rPr lang="en-US" dirty="0" smtClean="0">
                <a:latin typeface="+mj-lt"/>
              </a:rPr>
              <a:t>1.0m</a:t>
            </a:r>
            <a:r>
              <a:rPr lang="en-US" dirty="0" smtClean="0"/>
              <a:t> and </a:t>
            </a:r>
            <a:r>
              <a:rPr lang="en-US" dirty="0" smtClean="0">
                <a:latin typeface="+mj-lt"/>
              </a:rPr>
              <a:t>2.30</a:t>
            </a:r>
            <a:r>
              <a:rPr lang="en-US" dirty="0" smtClean="0"/>
              <a:t>m varying with the season. </a:t>
            </a:r>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14</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550628"/>
            <a:ext cx="5976664" cy="418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8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t>Earthquake</a:t>
            </a:r>
            <a:r>
              <a:rPr lang="tr-TR" dirty="0"/>
              <a:t> </a:t>
            </a:r>
            <a:r>
              <a:rPr lang="tr-TR" dirty="0" err="1"/>
              <a:t>Demand</a:t>
            </a:r>
            <a:r>
              <a:rPr lang="tr-TR" dirty="0"/>
              <a:t> </a:t>
            </a: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15</a:t>
            </a:fld>
            <a:endParaRPr lang="tr-T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5332"/>
            <a:ext cx="61626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134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16</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1236"/>
            <a:ext cx="6912768" cy="49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44" y="487344"/>
            <a:ext cx="6230016" cy="440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03845"/>
            <a:ext cx="6962203" cy="50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2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17</a:t>
            </a:fld>
            <a:endParaRPr lang="tr-T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820"/>
            <a:ext cx="8640000" cy="57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79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t>Investigation</a:t>
            </a:r>
            <a:r>
              <a:rPr lang="tr-TR" dirty="0"/>
              <a:t> on </a:t>
            </a:r>
            <a:r>
              <a:rPr lang="tr-TR" dirty="0" err="1"/>
              <a:t>the</a:t>
            </a:r>
            <a:r>
              <a:rPr lang="tr-TR" dirty="0"/>
              <a:t> </a:t>
            </a:r>
            <a:r>
              <a:rPr lang="tr-TR" dirty="0" err="1"/>
              <a:t>case</a:t>
            </a:r>
            <a:r>
              <a:rPr lang="tr-TR" dirty="0"/>
              <a:t> </a:t>
            </a:r>
            <a:r>
              <a:rPr lang="tr-TR" dirty="0" err="1"/>
              <a:t>study</a:t>
            </a:r>
            <a:r>
              <a:rPr lang="tr-TR" dirty="0"/>
              <a:t> </a:t>
            </a:r>
            <a:r>
              <a:rPr lang="tr-TR" dirty="0" err="1" smtClean="0"/>
              <a:t>building</a:t>
            </a:r>
            <a:endParaRPr lang="en-US" dirty="0"/>
          </a:p>
        </p:txBody>
      </p:sp>
      <p:sp>
        <p:nvSpPr>
          <p:cNvPr id="3" name="İçerik Yer Tutucusu 2"/>
          <p:cNvSpPr>
            <a:spLocks noGrp="1"/>
          </p:cNvSpPr>
          <p:nvPr>
            <p:ph idx="1"/>
          </p:nvPr>
        </p:nvSpPr>
        <p:spPr/>
        <p:txBody>
          <a:bodyPr/>
          <a:lstStyle/>
          <a:p>
            <a:r>
              <a:rPr lang="en-US" dirty="0" err="1"/>
              <a:t>Reabilitarea</a:t>
            </a:r>
            <a:r>
              <a:rPr lang="en-US" dirty="0"/>
              <a:t> Building is a 2-story RC infill panel structure with non-symmetrical around both y- axis and </a:t>
            </a:r>
            <a:r>
              <a:rPr lang="en-US" dirty="0" smtClean="0"/>
              <a:t>x-axis. </a:t>
            </a: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18</a:t>
            </a:fld>
            <a:endParaRPr lang="tr-TR"/>
          </a:p>
        </p:txBody>
      </p:sp>
      <p:pic>
        <p:nvPicPr>
          <p:cNvPr id="4099" name="Picture 3" descr="E:\Conference Paper\Report\ASSESSMENT\Document_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64" y="625252"/>
            <a:ext cx="7147520" cy="45757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Conference Paper\Report\ASSESSMENT\DSC00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44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0"/>
            <a:ext cx="8352928" cy="804180"/>
          </a:xfrm>
        </p:spPr>
        <p:txBody>
          <a:bodyPr>
            <a:normAutofit/>
          </a:bodyPr>
          <a:lstStyle/>
          <a:p>
            <a:r>
              <a:rPr lang="tr-TR" dirty="0"/>
              <a:t>P25 ver.2 </a:t>
            </a:r>
            <a:r>
              <a:rPr lang="tr-TR" dirty="0" smtClean="0"/>
              <a:t> </a:t>
            </a:r>
            <a:r>
              <a:rPr lang="tr-TR" dirty="0" err="1" smtClean="0"/>
              <a:t>Method</a:t>
            </a:r>
            <a:r>
              <a:rPr lang="tr-TR" dirty="0" smtClean="0"/>
              <a:t> </a:t>
            </a:r>
            <a:r>
              <a:rPr lang="tr-TR" dirty="0" err="1" smtClean="0"/>
              <a:t>Summary</a:t>
            </a:r>
            <a:r>
              <a:rPr lang="tr-TR" dirty="0" smtClean="0"/>
              <a:t> (1/2)</a:t>
            </a:r>
            <a:endParaRPr lang="en-US" dirty="0"/>
          </a:p>
        </p:txBody>
      </p:sp>
      <p:sp>
        <p:nvSpPr>
          <p:cNvPr id="3" name="İçerik Yer Tutucusu 2"/>
          <p:cNvSpPr>
            <a:spLocks noGrp="1"/>
          </p:cNvSpPr>
          <p:nvPr>
            <p:ph idx="1"/>
          </p:nvPr>
        </p:nvSpPr>
        <p:spPr>
          <a:xfrm>
            <a:off x="467544" y="769268"/>
            <a:ext cx="8496944" cy="4608512"/>
          </a:xfrm>
        </p:spPr>
        <p:txBody>
          <a:bodyPr>
            <a:normAutofit fontScale="85000" lnSpcReduction="20000"/>
          </a:bodyPr>
          <a:lstStyle/>
          <a:p>
            <a:pPr hangingPunct="0"/>
            <a:r>
              <a:rPr lang="tr-TR" dirty="0" smtClean="0"/>
              <a:t>7 </a:t>
            </a:r>
            <a:r>
              <a:rPr lang="en-US" dirty="0" smtClean="0"/>
              <a:t>different </a:t>
            </a:r>
            <a:r>
              <a:rPr lang="en-US" dirty="0"/>
              <a:t>failure criteria </a:t>
            </a:r>
            <a:r>
              <a:rPr lang="tr-TR" dirty="0" smtClean="0"/>
              <a:t>&amp;</a:t>
            </a:r>
            <a:r>
              <a:rPr lang="en-US" dirty="0" smtClean="0"/>
              <a:t> </a:t>
            </a:r>
            <a:r>
              <a:rPr lang="en-US" dirty="0"/>
              <a:t>their </a:t>
            </a:r>
            <a:r>
              <a:rPr lang="en-US" dirty="0" smtClean="0"/>
              <a:t>interaction</a:t>
            </a:r>
            <a:r>
              <a:rPr lang="tr-TR" dirty="0" smtClean="0"/>
              <a:t>s </a:t>
            </a:r>
            <a:r>
              <a:rPr lang="tr-TR" dirty="0" err="1" smtClean="0"/>
              <a:t>are</a:t>
            </a:r>
            <a:r>
              <a:rPr lang="tr-TR" dirty="0" smtClean="0"/>
              <a:t> </a:t>
            </a:r>
            <a:r>
              <a:rPr lang="tr-TR" dirty="0" err="1" smtClean="0"/>
              <a:t>considered</a:t>
            </a:r>
            <a:endParaRPr lang="tr-TR" dirty="0" smtClean="0"/>
          </a:p>
          <a:p>
            <a:pPr hangingPunct="0"/>
            <a:r>
              <a:rPr lang="en-US" dirty="0" smtClean="0"/>
              <a:t>P1 </a:t>
            </a:r>
            <a:r>
              <a:rPr lang="en-US" dirty="0"/>
              <a:t>is related to the </a:t>
            </a:r>
            <a:r>
              <a:rPr lang="en-US" dirty="0">
                <a:solidFill>
                  <a:srgbClr val="FF0000"/>
                </a:solidFill>
                <a:effectLst>
                  <a:outerShdw blurRad="38100" dist="38100" dir="2700000" algn="tl">
                    <a:srgbClr val="000000">
                      <a:alpha val="43137"/>
                    </a:srgbClr>
                  </a:outerShdw>
                </a:effectLst>
              </a:rPr>
              <a:t>basic structural characteristics </a:t>
            </a:r>
            <a:r>
              <a:rPr lang="en-US" dirty="0"/>
              <a:t>(i.e., column and wall area </a:t>
            </a:r>
            <a:r>
              <a:rPr lang="tr-TR" dirty="0" smtClean="0"/>
              <a:t>&amp;</a:t>
            </a:r>
            <a:r>
              <a:rPr lang="en-US" dirty="0" smtClean="0"/>
              <a:t> </a:t>
            </a:r>
            <a:r>
              <a:rPr lang="en-US" dirty="0"/>
              <a:t>inertia ratios, material </a:t>
            </a:r>
            <a:r>
              <a:rPr lang="en-US" dirty="0" smtClean="0"/>
              <a:t>prop</a:t>
            </a:r>
            <a:r>
              <a:rPr lang="tr-TR" dirty="0" smtClean="0"/>
              <a:t>.</a:t>
            </a:r>
            <a:r>
              <a:rPr lang="en-US" dirty="0" smtClean="0"/>
              <a:t>, </a:t>
            </a:r>
            <a:r>
              <a:rPr lang="en-US" dirty="0"/>
              <a:t>irregularities, etc</a:t>
            </a:r>
            <a:r>
              <a:rPr lang="en-US" dirty="0" smtClean="0"/>
              <a:t>.)</a:t>
            </a:r>
            <a:endParaRPr lang="tr-TR" dirty="0"/>
          </a:p>
          <a:p>
            <a:pPr hangingPunct="0"/>
            <a:r>
              <a:rPr lang="en-US" dirty="0" smtClean="0"/>
              <a:t>P2 </a:t>
            </a:r>
            <a:r>
              <a:rPr lang="en-US" dirty="0"/>
              <a:t>is </a:t>
            </a:r>
            <a:r>
              <a:rPr lang="en-US" dirty="0">
                <a:solidFill>
                  <a:srgbClr val="FF0000"/>
                </a:solidFill>
                <a:effectLst>
                  <a:outerShdw blurRad="38100" dist="38100" dir="2700000" algn="tl">
                    <a:srgbClr val="000000">
                      <a:alpha val="43137"/>
                    </a:srgbClr>
                  </a:outerShdw>
                </a:effectLst>
              </a:rPr>
              <a:t>short-column</a:t>
            </a:r>
            <a:r>
              <a:rPr lang="en-US" dirty="0"/>
              <a:t> induced mechanism, decided </a:t>
            </a:r>
            <a:r>
              <a:rPr lang="en-US" dirty="0" err="1" smtClean="0"/>
              <a:t>acc</a:t>
            </a:r>
            <a:r>
              <a:rPr lang="tr-TR" dirty="0" smtClean="0"/>
              <a:t>.</a:t>
            </a:r>
            <a:r>
              <a:rPr lang="en-US" dirty="0" smtClean="0"/>
              <a:t> </a:t>
            </a:r>
            <a:r>
              <a:rPr lang="en-US" dirty="0"/>
              <a:t>to the short-column length </a:t>
            </a:r>
            <a:r>
              <a:rPr lang="tr-TR" dirty="0" smtClean="0"/>
              <a:t>&amp;</a:t>
            </a:r>
            <a:r>
              <a:rPr lang="en-US" dirty="0" smtClean="0"/>
              <a:t> </a:t>
            </a:r>
            <a:r>
              <a:rPr lang="en-US" dirty="0"/>
              <a:t>the level of occurrence of short columns at the critical </a:t>
            </a:r>
            <a:r>
              <a:rPr lang="en-US" dirty="0" smtClean="0"/>
              <a:t>floor</a:t>
            </a:r>
            <a:endParaRPr lang="tr-TR" dirty="0"/>
          </a:p>
          <a:p>
            <a:pPr hangingPunct="0"/>
            <a:r>
              <a:rPr lang="en-US" dirty="0"/>
              <a:t> P3 is </a:t>
            </a:r>
            <a:r>
              <a:rPr lang="en-US" dirty="0">
                <a:solidFill>
                  <a:srgbClr val="FF0000"/>
                </a:solidFill>
                <a:effectLst>
                  <a:outerShdw blurRad="38100" dist="38100" dir="2700000" algn="tl">
                    <a:srgbClr val="000000">
                      <a:alpha val="43137"/>
                    </a:srgbClr>
                  </a:outerShdw>
                </a:effectLst>
              </a:rPr>
              <a:t>soft- and/or weak-story mechanism </a:t>
            </a:r>
            <a:r>
              <a:rPr lang="en-US" dirty="0"/>
              <a:t>which is determined by the difference in succeeding story heights and </a:t>
            </a:r>
            <a:r>
              <a:rPr lang="en-US" dirty="0" smtClean="0"/>
              <a:t>strengths</a:t>
            </a:r>
            <a:endParaRPr lang="tr-TR" dirty="0"/>
          </a:p>
          <a:p>
            <a:pPr hangingPunct="0"/>
            <a:r>
              <a:rPr lang="en-US" dirty="0"/>
              <a:t>P4 includes possible </a:t>
            </a:r>
            <a:r>
              <a:rPr lang="en-US" dirty="0">
                <a:solidFill>
                  <a:srgbClr val="FF0000"/>
                </a:solidFill>
                <a:effectLst>
                  <a:outerShdw blurRad="38100" dist="38100" dir="2700000" algn="tl">
                    <a:srgbClr val="000000">
                      <a:alpha val="43137"/>
                    </a:srgbClr>
                  </a:outerShdw>
                </a:effectLst>
              </a:rPr>
              <a:t>weaknesses due to over-hanged upper floors </a:t>
            </a:r>
            <a:r>
              <a:rPr lang="en-US" dirty="0"/>
              <a:t>and </a:t>
            </a:r>
            <a:r>
              <a:rPr lang="en-US" dirty="0">
                <a:solidFill>
                  <a:srgbClr val="FF0000"/>
                </a:solidFill>
                <a:effectLst>
                  <a:outerShdw blurRad="38100" dist="38100" dir="2700000" algn="tl">
                    <a:srgbClr val="000000">
                      <a:alpha val="43137"/>
                    </a:srgbClr>
                  </a:outerShdw>
                </a:effectLst>
              </a:rPr>
              <a:t>lack of perimeter beams </a:t>
            </a:r>
            <a:r>
              <a:rPr lang="en-US" dirty="0"/>
              <a:t>which causes frame </a:t>
            </a:r>
            <a:r>
              <a:rPr lang="en-US" dirty="0" smtClean="0"/>
              <a:t>discontinuity</a:t>
            </a:r>
            <a:endParaRPr lang="tr-TR" dirty="0"/>
          </a:p>
          <a:p>
            <a:pPr hangingPunct="0"/>
            <a:r>
              <a:rPr lang="en-US" dirty="0"/>
              <a:t>P5 failure mode is based on the </a:t>
            </a:r>
            <a:r>
              <a:rPr lang="en-US" dirty="0">
                <a:solidFill>
                  <a:srgbClr val="FF0000"/>
                </a:solidFill>
                <a:effectLst>
                  <a:outerShdw blurRad="38100" dist="38100" dir="2700000" algn="tl">
                    <a:srgbClr val="000000">
                      <a:alpha val="43137"/>
                    </a:srgbClr>
                  </a:outerShdw>
                </a:effectLst>
              </a:rPr>
              <a:t>pounding effect </a:t>
            </a:r>
            <a:r>
              <a:rPr lang="en-US" dirty="0"/>
              <a:t>induced by the adjacent </a:t>
            </a:r>
            <a:r>
              <a:rPr lang="en-US" dirty="0" smtClean="0"/>
              <a:t>structures</a:t>
            </a:r>
            <a:endParaRPr lang="tr-TR" dirty="0"/>
          </a:p>
          <a:p>
            <a:pPr hangingPunct="0"/>
            <a:r>
              <a:rPr lang="en-US" dirty="0"/>
              <a:t>P6 and P7 are related to </a:t>
            </a:r>
            <a:r>
              <a:rPr lang="en-US" dirty="0">
                <a:solidFill>
                  <a:srgbClr val="FF0000"/>
                </a:solidFill>
                <a:effectLst>
                  <a:outerShdw blurRad="38100" dist="38100" dir="2700000" algn="tl">
                    <a:srgbClr val="000000">
                      <a:alpha val="43137"/>
                    </a:srgbClr>
                  </a:outerShdw>
                </a:effectLst>
              </a:rPr>
              <a:t>liquefactio</a:t>
            </a:r>
            <a:r>
              <a:rPr lang="en-US" dirty="0"/>
              <a:t>n and other </a:t>
            </a:r>
            <a:r>
              <a:rPr lang="en-US" dirty="0">
                <a:solidFill>
                  <a:srgbClr val="FF0000"/>
                </a:solidFill>
                <a:effectLst>
                  <a:outerShdw blurRad="38100" dist="38100" dir="2700000" algn="tl">
                    <a:srgbClr val="000000">
                      <a:alpha val="43137"/>
                    </a:srgbClr>
                  </a:outerShdw>
                </a:effectLst>
              </a:rPr>
              <a:t>soil failures</a:t>
            </a:r>
            <a:r>
              <a:rPr lang="en-US" dirty="0"/>
              <a:t>, respectively. </a:t>
            </a: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19</a:t>
            </a:fld>
            <a:endParaRPr lang="tr-TR"/>
          </a:p>
        </p:txBody>
      </p:sp>
    </p:spTree>
    <p:extLst>
      <p:ext uri="{BB962C8B-B14F-4D97-AF65-F5344CB8AC3E}">
        <p14:creationId xmlns:p14="http://schemas.microsoft.com/office/powerpoint/2010/main" val="240898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Outline</a:t>
            </a:r>
            <a:endParaRPr lang="tr-TR" dirty="0"/>
          </a:p>
        </p:txBody>
      </p:sp>
      <p:sp>
        <p:nvSpPr>
          <p:cNvPr id="3" name="İçerik Yer Tutucusu 2"/>
          <p:cNvSpPr>
            <a:spLocks noGrp="1"/>
          </p:cNvSpPr>
          <p:nvPr>
            <p:ph idx="1"/>
          </p:nvPr>
        </p:nvSpPr>
        <p:spPr/>
        <p:txBody>
          <a:bodyPr>
            <a:normAutofit fontScale="92500" lnSpcReduction="10000"/>
          </a:bodyPr>
          <a:lstStyle/>
          <a:p>
            <a:r>
              <a:rPr lang="en-US" b="1" dirty="0">
                <a:solidFill>
                  <a:srgbClr val="C00000"/>
                </a:solidFill>
                <a:effectLst>
                  <a:outerShdw blurRad="38100" dist="38100" dir="2700000" algn="tl">
                    <a:srgbClr val="000000">
                      <a:alpha val="43137"/>
                    </a:srgbClr>
                  </a:outerShdw>
                </a:effectLst>
              </a:rPr>
              <a:t>N</a:t>
            </a:r>
            <a:r>
              <a:rPr lang="tr-TR" b="1" dirty="0" err="1">
                <a:solidFill>
                  <a:srgbClr val="C00000"/>
                </a:solidFill>
                <a:effectLst>
                  <a:outerShdw blurRad="38100" dist="38100" dir="2700000" algn="tl">
                    <a:srgbClr val="000000">
                      <a:alpha val="43137"/>
                    </a:srgbClr>
                  </a:outerShdw>
                </a:effectLst>
              </a:rPr>
              <a:t>eed</a:t>
            </a:r>
            <a:r>
              <a:rPr lang="en-US" b="1" dirty="0">
                <a:solidFill>
                  <a:srgbClr val="C00000"/>
                </a:solidFill>
                <a:effectLst>
                  <a:outerShdw blurRad="38100" dist="38100" dir="2700000" algn="tl">
                    <a:srgbClr val="000000">
                      <a:alpha val="43137"/>
                    </a:srgbClr>
                  </a:outerShdw>
                </a:effectLst>
              </a:rPr>
              <a:t> for Seismic </a:t>
            </a:r>
            <a:r>
              <a:rPr lang="en-US" b="1" dirty="0" smtClean="0">
                <a:solidFill>
                  <a:srgbClr val="C00000"/>
                </a:solidFill>
                <a:effectLst>
                  <a:outerShdw blurRad="38100" dist="38100" dir="2700000" algn="tl">
                    <a:srgbClr val="000000">
                      <a:alpha val="43137"/>
                    </a:srgbClr>
                  </a:outerShdw>
                </a:effectLst>
              </a:rPr>
              <a:t>Assessment</a:t>
            </a:r>
            <a:endParaRPr lang="tr-TR" b="1" dirty="0" smtClean="0">
              <a:solidFill>
                <a:srgbClr val="C00000"/>
              </a:solidFill>
              <a:effectLst>
                <a:outerShdw blurRad="38100" dist="38100" dir="2700000" algn="tl">
                  <a:srgbClr val="000000">
                    <a:alpha val="43137"/>
                  </a:srgbClr>
                </a:outerShdw>
              </a:effectLst>
            </a:endParaRPr>
          </a:p>
          <a:p>
            <a:r>
              <a:rPr lang="en-US" b="1" dirty="0" smtClean="0">
                <a:solidFill>
                  <a:srgbClr val="C00000"/>
                </a:solidFill>
                <a:effectLst>
                  <a:outerShdw blurRad="38100" dist="38100" dir="2700000" algn="tl">
                    <a:srgbClr val="000000">
                      <a:alpha val="43137"/>
                    </a:srgbClr>
                  </a:outerShdw>
                </a:effectLst>
              </a:rPr>
              <a:t>Assessment </a:t>
            </a:r>
            <a:r>
              <a:rPr lang="en-US" b="1" dirty="0">
                <a:solidFill>
                  <a:srgbClr val="C00000"/>
                </a:solidFill>
                <a:effectLst>
                  <a:outerShdw blurRad="38100" dist="38100" dir="2700000" algn="tl">
                    <a:srgbClr val="000000">
                      <a:alpha val="43137"/>
                    </a:srgbClr>
                  </a:outerShdw>
                </a:effectLst>
              </a:rPr>
              <a:t>procedures </a:t>
            </a:r>
            <a:endParaRPr lang="tr-TR" b="1" dirty="0" smtClean="0">
              <a:solidFill>
                <a:srgbClr val="C00000"/>
              </a:solidFill>
              <a:effectLst>
                <a:outerShdw blurRad="38100" dist="38100" dir="2700000" algn="tl">
                  <a:srgbClr val="000000">
                    <a:alpha val="43137"/>
                  </a:srgbClr>
                </a:outerShdw>
              </a:effectLst>
            </a:endParaRPr>
          </a:p>
          <a:p>
            <a:pPr lvl="1"/>
            <a:r>
              <a:rPr lang="en-US" b="1" dirty="0" smtClean="0">
                <a:solidFill>
                  <a:srgbClr val="C00000"/>
                </a:solidFill>
                <a:effectLst>
                  <a:outerShdw blurRad="38100" dist="38100" dir="2700000" algn="tl">
                    <a:srgbClr val="000000">
                      <a:alpha val="43137"/>
                    </a:srgbClr>
                  </a:outerShdw>
                </a:effectLst>
              </a:rPr>
              <a:t>Preliminary </a:t>
            </a:r>
            <a:r>
              <a:rPr lang="en-US" b="1" dirty="0">
                <a:solidFill>
                  <a:srgbClr val="C00000"/>
                </a:solidFill>
                <a:effectLst>
                  <a:outerShdw blurRad="38100" dist="38100" dir="2700000" algn="tl">
                    <a:srgbClr val="000000">
                      <a:alpha val="43137"/>
                    </a:srgbClr>
                  </a:outerShdw>
                </a:effectLst>
              </a:rPr>
              <a:t>Assessment Methods</a:t>
            </a:r>
            <a:endParaRPr lang="tr-TR" b="1" dirty="0">
              <a:solidFill>
                <a:srgbClr val="C00000"/>
              </a:solidFill>
              <a:effectLst>
                <a:outerShdw blurRad="38100" dist="38100" dir="2700000" algn="tl">
                  <a:srgbClr val="000000">
                    <a:alpha val="43137"/>
                  </a:srgbClr>
                </a:outerShdw>
              </a:effectLst>
            </a:endParaRPr>
          </a:p>
          <a:p>
            <a:pPr marL="484632" indent="-457200"/>
            <a:r>
              <a:rPr lang="tr-TR" b="1" dirty="0" err="1" smtClean="0">
                <a:solidFill>
                  <a:srgbClr val="C00000"/>
                </a:solidFill>
                <a:effectLst>
                  <a:outerShdw blurRad="38100" dist="38100" dir="2700000" algn="tl">
                    <a:srgbClr val="000000">
                      <a:alpha val="43137"/>
                    </a:srgbClr>
                  </a:outerShdw>
                </a:effectLst>
              </a:rPr>
              <a:t>Timisoara</a:t>
            </a:r>
            <a:r>
              <a:rPr lang="tr-TR" b="1" dirty="0" smtClean="0">
                <a:solidFill>
                  <a:srgbClr val="C00000"/>
                </a:solidFill>
                <a:effectLst>
                  <a:outerShdw blurRad="38100" dist="38100" dir="2700000" algn="tl">
                    <a:srgbClr val="000000">
                      <a:alpha val="43137"/>
                    </a:srgbClr>
                  </a:outerShdw>
                </a:effectLst>
              </a:rPr>
              <a:t> Case </a:t>
            </a:r>
            <a:r>
              <a:rPr lang="tr-TR" b="1" dirty="0" err="1" smtClean="0">
                <a:solidFill>
                  <a:srgbClr val="C00000"/>
                </a:solidFill>
                <a:effectLst>
                  <a:outerShdw blurRad="38100" dist="38100" dir="2700000" algn="tl">
                    <a:srgbClr val="000000">
                      <a:alpha val="43137"/>
                    </a:srgbClr>
                  </a:outerShdw>
                </a:effectLst>
              </a:rPr>
              <a:t>Study</a:t>
            </a:r>
            <a:endParaRPr lang="tr-TR" b="1" dirty="0" smtClean="0">
              <a:solidFill>
                <a:srgbClr val="C00000"/>
              </a:solidFill>
              <a:effectLst>
                <a:outerShdw blurRad="38100" dist="38100" dir="2700000" algn="tl">
                  <a:srgbClr val="000000">
                    <a:alpha val="43137"/>
                  </a:srgbClr>
                </a:outerShdw>
              </a:effectLst>
            </a:endParaRPr>
          </a:p>
          <a:p>
            <a:pPr marL="850392" lvl="1" indent="-457200"/>
            <a:r>
              <a:rPr lang="tr-TR" b="1" dirty="0" err="1" smtClean="0">
                <a:solidFill>
                  <a:srgbClr val="C00000"/>
                </a:solidFill>
                <a:effectLst>
                  <a:outerShdw blurRad="38100" dist="38100" dir="2700000" algn="tl">
                    <a:srgbClr val="000000">
                      <a:alpha val="43137"/>
                    </a:srgbClr>
                  </a:outerShdw>
                </a:effectLst>
              </a:rPr>
              <a:t>Seismicity</a:t>
            </a:r>
            <a:r>
              <a:rPr lang="tr-TR" b="1" dirty="0" smtClean="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study</a:t>
            </a:r>
            <a:endParaRPr lang="tr-TR" b="1" dirty="0">
              <a:solidFill>
                <a:srgbClr val="C00000"/>
              </a:solidFill>
              <a:effectLst>
                <a:outerShdw blurRad="38100" dist="38100" dir="2700000" algn="tl">
                  <a:srgbClr val="000000">
                    <a:alpha val="43137"/>
                  </a:srgbClr>
                </a:outerShdw>
              </a:effectLst>
            </a:endParaRPr>
          </a:p>
          <a:p>
            <a:pPr marL="850392" lvl="1" indent="-457200"/>
            <a:r>
              <a:rPr lang="tr-TR" b="1" dirty="0" err="1">
                <a:solidFill>
                  <a:srgbClr val="C00000"/>
                </a:solidFill>
                <a:effectLst>
                  <a:outerShdw blurRad="38100" dist="38100" dir="2700000" algn="tl">
                    <a:srgbClr val="000000">
                      <a:alpha val="43137"/>
                    </a:srgbClr>
                  </a:outerShdw>
                </a:effectLst>
              </a:rPr>
              <a:t>Geotecnical</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Investigation</a:t>
            </a:r>
            <a:endParaRPr lang="tr-TR" b="1" dirty="0">
              <a:solidFill>
                <a:srgbClr val="C00000"/>
              </a:solidFill>
              <a:effectLst>
                <a:outerShdw blurRad="38100" dist="38100" dir="2700000" algn="tl">
                  <a:srgbClr val="000000">
                    <a:alpha val="43137"/>
                  </a:srgbClr>
                </a:outerShdw>
              </a:effectLst>
            </a:endParaRPr>
          </a:p>
          <a:p>
            <a:pPr marL="850392" lvl="1" indent="-457200"/>
            <a:r>
              <a:rPr lang="tr-TR" b="1" dirty="0" err="1">
                <a:solidFill>
                  <a:srgbClr val="C00000"/>
                </a:solidFill>
                <a:effectLst>
                  <a:outerShdw blurRad="38100" dist="38100" dir="2700000" algn="tl">
                    <a:srgbClr val="000000">
                      <a:alpha val="43137"/>
                    </a:srgbClr>
                  </a:outerShdw>
                </a:effectLst>
              </a:rPr>
              <a:t>Earthquake</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demand</a:t>
            </a:r>
            <a:r>
              <a:rPr lang="tr-TR" b="1" dirty="0">
                <a:solidFill>
                  <a:srgbClr val="C00000"/>
                </a:solidFill>
                <a:effectLst>
                  <a:outerShdw blurRad="38100" dist="38100" dir="2700000" algn="tl">
                    <a:srgbClr val="000000">
                      <a:alpha val="43137"/>
                    </a:srgbClr>
                  </a:outerShdw>
                </a:effectLst>
              </a:rPr>
              <a:t> </a:t>
            </a:r>
          </a:p>
          <a:p>
            <a:pPr marL="850392" lvl="1" indent="-457200"/>
            <a:r>
              <a:rPr lang="tr-TR" b="1" dirty="0" err="1">
                <a:solidFill>
                  <a:srgbClr val="C00000"/>
                </a:solidFill>
                <a:effectLst>
                  <a:outerShdw blurRad="38100" dist="38100" dir="2700000" algn="tl">
                    <a:srgbClr val="000000">
                      <a:alpha val="43137"/>
                    </a:srgbClr>
                  </a:outerShdw>
                </a:effectLst>
              </a:rPr>
              <a:t>Investigation</a:t>
            </a:r>
            <a:r>
              <a:rPr lang="tr-TR" b="1" dirty="0">
                <a:solidFill>
                  <a:srgbClr val="C00000"/>
                </a:solidFill>
                <a:effectLst>
                  <a:outerShdw blurRad="38100" dist="38100" dir="2700000" algn="tl">
                    <a:srgbClr val="000000">
                      <a:alpha val="43137"/>
                    </a:srgbClr>
                  </a:outerShdw>
                </a:effectLst>
              </a:rPr>
              <a:t> on </a:t>
            </a:r>
            <a:r>
              <a:rPr lang="tr-TR" b="1" dirty="0" err="1">
                <a:solidFill>
                  <a:srgbClr val="C00000"/>
                </a:solidFill>
                <a:effectLst>
                  <a:outerShdw blurRad="38100" dist="38100" dir="2700000" algn="tl">
                    <a:srgbClr val="000000">
                      <a:alpha val="43137"/>
                    </a:srgbClr>
                  </a:outerShdw>
                </a:effectLst>
              </a:rPr>
              <a:t>the</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case</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study</a:t>
            </a:r>
            <a:r>
              <a:rPr lang="tr-TR" b="1" dirty="0">
                <a:solidFill>
                  <a:srgbClr val="C00000"/>
                </a:solidFill>
                <a:effectLst>
                  <a:outerShdw blurRad="38100" dist="38100" dir="2700000" algn="tl">
                    <a:srgbClr val="000000">
                      <a:alpha val="43137"/>
                    </a:srgbClr>
                  </a:outerShdw>
                </a:effectLst>
              </a:rPr>
              <a:t> </a:t>
            </a:r>
            <a:r>
              <a:rPr lang="tr-TR" b="1" dirty="0" err="1">
                <a:solidFill>
                  <a:srgbClr val="C00000"/>
                </a:solidFill>
                <a:effectLst>
                  <a:outerShdw blurRad="38100" dist="38100" dir="2700000" algn="tl">
                    <a:srgbClr val="000000">
                      <a:alpha val="43137"/>
                    </a:srgbClr>
                  </a:outerShdw>
                </a:effectLst>
              </a:rPr>
              <a:t>building</a:t>
            </a:r>
            <a:endParaRPr lang="tr-TR" b="1" dirty="0">
              <a:solidFill>
                <a:srgbClr val="C00000"/>
              </a:solidFill>
              <a:effectLst>
                <a:outerShdw blurRad="38100" dist="38100" dir="2700000" algn="tl">
                  <a:srgbClr val="000000">
                    <a:alpha val="43137"/>
                  </a:srgbClr>
                </a:outerShdw>
              </a:effectLst>
            </a:endParaRPr>
          </a:p>
          <a:p>
            <a:pPr marL="850392" lvl="1" indent="-457200"/>
            <a:r>
              <a:rPr lang="tr-TR" b="1" dirty="0">
                <a:solidFill>
                  <a:srgbClr val="C00000"/>
                </a:solidFill>
                <a:effectLst>
                  <a:outerShdw blurRad="38100" dist="38100" dir="2700000" algn="tl">
                    <a:srgbClr val="000000">
                      <a:alpha val="43137"/>
                    </a:srgbClr>
                  </a:outerShdw>
                </a:effectLst>
              </a:rPr>
              <a:t>P25 ver.2 Application</a:t>
            </a:r>
          </a:p>
          <a:p>
            <a:pPr marL="850392" lvl="1" indent="-457200"/>
            <a:r>
              <a:rPr lang="tr-TR" b="1" dirty="0" err="1" smtClean="0">
                <a:solidFill>
                  <a:srgbClr val="C00000"/>
                </a:solidFill>
                <a:effectLst>
                  <a:outerShdw blurRad="38100" dist="38100" dir="2700000" algn="tl">
                    <a:srgbClr val="000000">
                      <a:alpha val="43137"/>
                    </a:srgbClr>
                  </a:outerShdw>
                </a:effectLst>
              </a:rPr>
              <a:t>Discussion</a:t>
            </a:r>
            <a:endParaRPr lang="en-US" b="1" dirty="0">
              <a:solidFill>
                <a:srgbClr val="C00000"/>
              </a:solidFill>
              <a:effectLst>
                <a:outerShdw blurRad="38100" dist="38100" dir="2700000" algn="tl">
                  <a:srgbClr val="000000">
                    <a:alpha val="43137"/>
                  </a:srgbClr>
                </a:outerShdw>
              </a:effectLst>
            </a:endParaRP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2</a:t>
            </a:fld>
            <a:endParaRPr lang="tr-TR"/>
          </a:p>
        </p:txBody>
      </p:sp>
    </p:spTree>
    <p:extLst>
      <p:ext uri="{BB962C8B-B14F-4D97-AF65-F5344CB8AC3E}">
        <p14:creationId xmlns:p14="http://schemas.microsoft.com/office/powerpoint/2010/main" val="21830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0"/>
            <a:ext cx="8352928" cy="804180"/>
          </a:xfrm>
        </p:spPr>
        <p:txBody>
          <a:bodyPr>
            <a:normAutofit/>
          </a:bodyPr>
          <a:lstStyle/>
          <a:p>
            <a:r>
              <a:rPr lang="tr-TR" dirty="0"/>
              <a:t>P25 ver.2 </a:t>
            </a:r>
            <a:r>
              <a:rPr lang="tr-TR" dirty="0" smtClean="0"/>
              <a:t> </a:t>
            </a:r>
            <a:r>
              <a:rPr lang="tr-TR" dirty="0" err="1" smtClean="0"/>
              <a:t>Method</a:t>
            </a:r>
            <a:r>
              <a:rPr lang="tr-TR" dirty="0" smtClean="0"/>
              <a:t> </a:t>
            </a:r>
            <a:r>
              <a:rPr lang="tr-TR" dirty="0" err="1" smtClean="0"/>
              <a:t>Summary</a:t>
            </a:r>
            <a:r>
              <a:rPr lang="tr-TR" dirty="0" smtClean="0"/>
              <a:t> (2/2)</a:t>
            </a:r>
            <a:endParaRPr lang="en-US" dirty="0"/>
          </a:p>
        </p:txBody>
      </p:sp>
      <p:sp>
        <p:nvSpPr>
          <p:cNvPr id="3" name="İçerik Yer Tutucusu 2"/>
          <p:cNvSpPr>
            <a:spLocks noGrp="1"/>
          </p:cNvSpPr>
          <p:nvPr>
            <p:ph idx="1"/>
          </p:nvPr>
        </p:nvSpPr>
        <p:spPr>
          <a:xfrm>
            <a:off x="467544" y="769268"/>
            <a:ext cx="8496944" cy="4608512"/>
          </a:xfrm>
        </p:spPr>
        <p:txBody>
          <a:bodyPr>
            <a:normAutofit/>
          </a:bodyPr>
          <a:lstStyle/>
          <a:p>
            <a:r>
              <a:rPr lang="tr-TR" dirty="0" smtClean="0"/>
              <a:t>F</a:t>
            </a:r>
            <a:r>
              <a:rPr lang="en-US" dirty="0" err="1" smtClean="0"/>
              <a:t>inal</a:t>
            </a:r>
            <a:r>
              <a:rPr lang="en-US" dirty="0" smtClean="0"/>
              <a:t> </a:t>
            </a:r>
            <a:r>
              <a:rPr lang="en-US" dirty="0"/>
              <a:t>performance scores are graded between 0 and 100, varying from the worst to the best, respectively. </a:t>
            </a:r>
            <a:endParaRPr lang="tr-TR" dirty="0"/>
          </a:p>
          <a:p>
            <a:r>
              <a:rPr lang="en-US" dirty="0"/>
              <a:t>Recent studies on some hundreds of buildings show that the </a:t>
            </a:r>
            <a:r>
              <a:rPr lang="en-US" dirty="0">
                <a:solidFill>
                  <a:srgbClr val="FF0000"/>
                </a:solidFill>
                <a:effectLst>
                  <a:outerShdw blurRad="38100" dist="38100" dir="2700000" algn="tl">
                    <a:srgbClr val="000000">
                      <a:alpha val="43137"/>
                    </a:srgbClr>
                  </a:outerShdw>
                </a:effectLst>
              </a:rPr>
              <a:t>high risk band is between the scores of 15 and 40 </a:t>
            </a:r>
            <a:r>
              <a:rPr lang="en-US" dirty="0"/>
              <a:t>and the performance </a:t>
            </a:r>
            <a:r>
              <a:rPr lang="en-US" b="1" dirty="0">
                <a:solidFill>
                  <a:srgbClr val="FF0000"/>
                </a:solidFill>
                <a:effectLst>
                  <a:outerShdw blurRad="38100" dist="38100" dir="2700000" algn="tl">
                    <a:srgbClr val="000000">
                      <a:alpha val="43137"/>
                    </a:srgbClr>
                  </a:outerShdw>
                </a:effectLst>
              </a:rPr>
              <a:t>score </a:t>
            </a:r>
            <a:r>
              <a:rPr lang="en-US" dirty="0"/>
              <a:t>of </a:t>
            </a:r>
            <a:r>
              <a:rPr lang="en-US" b="1" dirty="0">
                <a:solidFill>
                  <a:srgbClr val="FF0000"/>
                </a:solidFill>
                <a:effectLst>
                  <a:outerShdw blurRad="38100" dist="38100" dir="2700000" algn="tl">
                    <a:srgbClr val="000000">
                      <a:alpha val="43137"/>
                    </a:srgbClr>
                  </a:outerShdw>
                </a:effectLst>
              </a:rPr>
              <a:t>30</a:t>
            </a:r>
            <a:r>
              <a:rPr lang="en-US" dirty="0"/>
              <a:t> can then be considered as the </a:t>
            </a:r>
            <a:r>
              <a:rPr lang="en-US" b="1" dirty="0">
                <a:solidFill>
                  <a:srgbClr val="FF0000"/>
                </a:solidFill>
                <a:effectLst>
                  <a:outerShdw blurRad="38100" dist="38100" dir="2700000" algn="tl">
                    <a:srgbClr val="000000">
                      <a:alpha val="43137"/>
                    </a:srgbClr>
                  </a:outerShdw>
                </a:effectLst>
              </a:rPr>
              <a:t>safety-limit</a:t>
            </a:r>
            <a:r>
              <a:rPr lang="en-US" dirty="0"/>
              <a:t>. </a:t>
            </a:r>
            <a:endParaRPr lang="tr-TR" dirty="0"/>
          </a:p>
          <a:p>
            <a:r>
              <a:rPr lang="en-US" dirty="0"/>
              <a:t>Buildings within the high risk band are strongly recommended to be assessed in detail by expert engineers</a:t>
            </a:r>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20</a:t>
            </a:fld>
            <a:endParaRPr lang="tr-TR"/>
          </a:p>
        </p:txBody>
      </p:sp>
    </p:spTree>
    <p:extLst>
      <p:ext uri="{BB962C8B-B14F-4D97-AF65-F5344CB8AC3E}">
        <p14:creationId xmlns:p14="http://schemas.microsoft.com/office/powerpoint/2010/main" val="58288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21</a:t>
            </a:fld>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561975"/>
            <a:ext cx="81724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165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Discussion</a:t>
            </a:r>
            <a:endParaRPr lang="en-US" dirty="0"/>
          </a:p>
        </p:txBody>
      </p:sp>
      <p:sp>
        <p:nvSpPr>
          <p:cNvPr id="3" name="İçerik Yer Tutucusu 2"/>
          <p:cNvSpPr>
            <a:spLocks noGrp="1"/>
          </p:cNvSpPr>
          <p:nvPr>
            <p:ph idx="1"/>
          </p:nvPr>
        </p:nvSpPr>
        <p:spPr/>
        <p:txBody>
          <a:bodyPr>
            <a:normAutofit fontScale="92500" lnSpcReduction="20000"/>
          </a:bodyPr>
          <a:lstStyle/>
          <a:p>
            <a:r>
              <a:rPr lang="en-US" dirty="0" smtClean="0"/>
              <a:t>Applying </a:t>
            </a:r>
            <a:r>
              <a:rPr lang="en-US" dirty="0"/>
              <a:t>P25-v2 on the Reabilitarea Building, a final performance scores P = 19 have been obtained </a:t>
            </a:r>
            <a:r>
              <a:rPr lang="en-US" dirty="0" smtClean="0"/>
              <a:t>which </a:t>
            </a:r>
            <a:r>
              <a:rPr lang="en-US" dirty="0"/>
              <a:t>is within the high risk band and also below the suggested safety limit of 30. </a:t>
            </a:r>
            <a:endParaRPr lang="tr-TR" dirty="0" smtClean="0"/>
          </a:p>
          <a:p>
            <a:r>
              <a:rPr lang="en-US" dirty="0" smtClean="0"/>
              <a:t>The </a:t>
            </a:r>
            <a:r>
              <a:rPr lang="en-US" dirty="0" err="1"/>
              <a:t>Reabilitarea</a:t>
            </a:r>
            <a:r>
              <a:rPr lang="en-US" dirty="0"/>
              <a:t> Building score revealing the fact that the building is </a:t>
            </a:r>
            <a:r>
              <a:rPr lang="en-US" dirty="0">
                <a:solidFill>
                  <a:srgbClr val="FF0000"/>
                </a:solidFill>
                <a:effectLst>
                  <a:outerShdw blurRad="38100" dist="38100" dir="2700000" algn="tl">
                    <a:srgbClr val="000000">
                      <a:alpha val="43137"/>
                    </a:srgbClr>
                  </a:outerShdw>
                </a:effectLst>
              </a:rPr>
              <a:t>at critical level in terms of seismic safety so it must be analyzed in detail by expert engineers</a:t>
            </a:r>
            <a:r>
              <a:rPr lang="en-US" dirty="0"/>
              <a:t>.</a:t>
            </a:r>
            <a:endParaRPr lang="tr-TR" dirty="0"/>
          </a:p>
          <a:p>
            <a:r>
              <a:rPr lang="en-US" dirty="0" smtClean="0"/>
              <a:t>It </a:t>
            </a:r>
            <a:r>
              <a:rPr lang="tr-TR" dirty="0" smtClean="0"/>
              <a:t>i</a:t>
            </a:r>
            <a:r>
              <a:rPr lang="en-US" dirty="0" smtClean="0"/>
              <a:t>s worth </a:t>
            </a:r>
            <a:r>
              <a:rPr lang="en-US" dirty="0" err="1" smtClean="0"/>
              <a:t>ment</a:t>
            </a:r>
            <a:r>
              <a:rPr lang="tr-TR" dirty="0" smtClean="0"/>
              <a:t>i</a:t>
            </a:r>
            <a:r>
              <a:rPr lang="en-US" dirty="0" smtClean="0"/>
              <a:t>on</a:t>
            </a:r>
            <a:r>
              <a:rPr lang="tr-TR" dirty="0" smtClean="0"/>
              <a:t>i</a:t>
            </a:r>
            <a:r>
              <a:rPr lang="en-US" dirty="0" err="1" smtClean="0"/>
              <a:t>ng</a:t>
            </a:r>
            <a:r>
              <a:rPr lang="en-US" dirty="0" smtClean="0"/>
              <a:t> that</a:t>
            </a:r>
            <a:r>
              <a:rPr lang="tr-TR" dirty="0" smtClean="0"/>
              <a:t> </a:t>
            </a:r>
            <a:r>
              <a:rPr lang="tr-TR" dirty="0" err="1" smtClean="0"/>
              <a:t>If</a:t>
            </a:r>
            <a:r>
              <a:rPr lang="tr-TR" dirty="0" smtClean="0"/>
              <a:t> </a:t>
            </a:r>
            <a:r>
              <a:rPr lang="tr-TR" dirty="0" err="1"/>
              <a:t>the</a:t>
            </a:r>
            <a:r>
              <a:rPr lang="tr-TR" dirty="0"/>
              <a:t> </a:t>
            </a:r>
            <a:r>
              <a:rPr lang="tr-TR" dirty="0" err="1"/>
              <a:t>soil</a:t>
            </a:r>
            <a:r>
              <a:rPr lang="tr-TR" dirty="0"/>
              <a:t> </a:t>
            </a:r>
            <a:r>
              <a:rPr lang="tr-TR" dirty="0" err="1"/>
              <a:t>conditions</a:t>
            </a:r>
            <a:r>
              <a:rPr lang="tr-TR" dirty="0"/>
              <a:t> </a:t>
            </a:r>
            <a:r>
              <a:rPr lang="tr-TR" dirty="0" err="1"/>
              <a:t>were</a:t>
            </a:r>
            <a:r>
              <a:rPr lang="tr-TR" dirty="0"/>
              <a:t> </a:t>
            </a:r>
            <a:r>
              <a:rPr lang="en-US" dirty="0"/>
              <a:t>good</a:t>
            </a:r>
            <a:r>
              <a:rPr lang="tr-TR" dirty="0"/>
              <a:t>; </a:t>
            </a:r>
            <a:r>
              <a:rPr lang="en-US" dirty="0"/>
              <a:t>(related to no liquefaction and other soil failures), a final performance</a:t>
            </a:r>
            <a:r>
              <a:rPr lang="tr-TR" dirty="0"/>
              <a:t> </a:t>
            </a:r>
            <a:r>
              <a:rPr lang="tr-TR" dirty="0" smtClean="0"/>
              <a:t> </a:t>
            </a:r>
            <a:r>
              <a:rPr lang="tr-TR" dirty="0" err="1" smtClean="0"/>
              <a:t>score</a:t>
            </a:r>
            <a:r>
              <a:rPr lang="tr-TR" dirty="0" smtClean="0"/>
              <a:t> </a:t>
            </a:r>
            <a:r>
              <a:rPr lang="tr-TR" dirty="0" err="1" smtClean="0"/>
              <a:t>would</a:t>
            </a:r>
            <a:r>
              <a:rPr lang="tr-TR" dirty="0" smtClean="0"/>
              <a:t> be </a:t>
            </a:r>
            <a:r>
              <a:rPr lang="tr-TR" dirty="0"/>
              <a:t>as </a:t>
            </a:r>
            <a:r>
              <a:rPr lang="en-US" dirty="0"/>
              <a:t> P = 40, being just over the high risk band. </a:t>
            </a:r>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22</a:t>
            </a:fld>
            <a:endParaRPr lang="tr-TR"/>
          </a:p>
        </p:txBody>
      </p:sp>
    </p:spTree>
    <p:extLst>
      <p:ext uri="{BB962C8B-B14F-4D97-AF65-F5344CB8AC3E}">
        <p14:creationId xmlns:p14="http://schemas.microsoft.com/office/powerpoint/2010/main" val="3468403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THANK YOU</a:t>
            </a:r>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23</a:t>
            </a:fld>
            <a:endParaRPr lang="tr-TR"/>
          </a:p>
        </p:txBody>
      </p:sp>
      <p:grpSp>
        <p:nvGrpSpPr>
          <p:cNvPr id="7" name="Group 3"/>
          <p:cNvGrpSpPr>
            <a:grpSpLocks/>
          </p:cNvGrpSpPr>
          <p:nvPr/>
        </p:nvGrpSpPr>
        <p:grpSpPr bwMode="auto">
          <a:xfrm>
            <a:off x="1043518" y="1338770"/>
            <a:ext cx="2078010" cy="3882446"/>
            <a:chOff x="2082" y="663"/>
            <a:chExt cx="1478" cy="3165"/>
          </a:xfrm>
        </p:grpSpPr>
        <p:grpSp>
          <p:nvGrpSpPr>
            <p:cNvPr id="8" name="Group 4"/>
            <p:cNvGrpSpPr>
              <a:grpSpLocks/>
            </p:cNvGrpSpPr>
            <p:nvPr/>
          </p:nvGrpSpPr>
          <p:grpSpPr bwMode="auto">
            <a:xfrm rot="441316">
              <a:off x="2082" y="1298"/>
              <a:ext cx="1478" cy="2530"/>
              <a:chOff x="2082" y="490"/>
              <a:chExt cx="1899" cy="3338"/>
            </a:xfrm>
          </p:grpSpPr>
          <p:sp>
            <p:nvSpPr>
              <p:cNvPr id="10" name="Oval 5"/>
              <p:cNvSpPr>
                <a:spLocks noChangeArrowheads="1"/>
              </p:cNvSpPr>
              <p:nvPr/>
            </p:nvSpPr>
            <p:spPr bwMode="auto">
              <a:xfrm rot="-786660">
                <a:off x="2645" y="686"/>
                <a:ext cx="409" cy="63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 name="Freeform 6"/>
              <p:cNvSpPr>
                <a:spLocks/>
              </p:cNvSpPr>
              <p:nvPr/>
            </p:nvSpPr>
            <p:spPr bwMode="auto">
              <a:xfrm rot="-1333055">
                <a:off x="2963" y="981"/>
                <a:ext cx="234" cy="151"/>
              </a:xfrm>
              <a:custGeom>
                <a:avLst/>
                <a:gdLst>
                  <a:gd name="T0" fmla="*/ 68 w 234"/>
                  <a:gd name="T1" fmla="*/ 0 h 151"/>
                  <a:gd name="T2" fmla="*/ 227 w 234"/>
                  <a:gd name="T3" fmla="*/ 136 h 151"/>
                  <a:gd name="T4" fmla="*/ 113 w 234"/>
                  <a:gd name="T5" fmla="*/ 91 h 151"/>
                  <a:gd name="T6" fmla="*/ 0 w 234"/>
                  <a:gd name="T7" fmla="*/ 68 h 151"/>
                </a:gdLst>
                <a:ahLst/>
                <a:cxnLst>
                  <a:cxn ang="0">
                    <a:pos x="T0" y="T1"/>
                  </a:cxn>
                  <a:cxn ang="0">
                    <a:pos x="T2" y="T3"/>
                  </a:cxn>
                  <a:cxn ang="0">
                    <a:pos x="T4" y="T5"/>
                  </a:cxn>
                  <a:cxn ang="0">
                    <a:pos x="T6" y="T7"/>
                  </a:cxn>
                </a:cxnLst>
                <a:rect l="0" t="0" r="r" b="b"/>
                <a:pathLst>
                  <a:path w="234" h="151">
                    <a:moveTo>
                      <a:pt x="68" y="0"/>
                    </a:moveTo>
                    <a:cubicBezTo>
                      <a:pt x="144" y="60"/>
                      <a:pt x="220" y="121"/>
                      <a:pt x="227" y="136"/>
                    </a:cubicBezTo>
                    <a:cubicBezTo>
                      <a:pt x="234" y="151"/>
                      <a:pt x="151" y="102"/>
                      <a:pt x="113" y="91"/>
                    </a:cubicBezTo>
                    <a:cubicBezTo>
                      <a:pt x="75" y="80"/>
                      <a:pt x="37" y="74"/>
                      <a:pt x="0" y="68"/>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2" name="Freeform 7"/>
              <p:cNvSpPr>
                <a:spLocks/>
              </p:cNvSpPr>
              <p:nvPr/>
            </p:nvSpPr>
            <p:spPr bwMode="auto">
              <a:xfrm>
                <a:off x="2082" y="490"/>
                <a:ext cx="790" cy="1077"/>
              </a:xfrm>
              <a:custGeom>
                <a:avLst/>
                <a:gdLst>
                  <a:gd name="T0" fmla="*/ 732 w 790"/>
                  <a:gd name="T1" fmla="*/ 194 h 1077"/>
                  <a:gd name="T2" fmla="*/ 762 w 790"/>
                  <a:gd name="T3" fmla="*/ 94 h 1077"/>
                  <a:gd name="T4" fmla="*/ 671 w 790"/>
                  <a:gd name="T5" fmla="*/ 14 h 1077"/>
                  <a:gd name="T6" fmla="*/ 411 w 790"/>
                  <a:gd name="T7" fmla="*/ 117 h 1077"/>
                  <a:gd name="T8" fmla="*/ 63 w 790"/>
                  <a:gd name="T9" fmla="*/ 717 h 1077"/>
                  <a:gd name="T10" fmla="*/ 790 w 790"/>
                  <a:gd name="T11" fmla="*/ 1077 h 1077"/>
                </a:gdLst>
                <a:ahLst/>
                <a:cxnLst>
                  <a:cxn ang="0">
                    <a:pos x="T0" y="T1"/>
                  </a:cxn>
                  <a:cxn ang="0">
                    <a:pos x="T2" y="T3"/>
                  </a:cxn>
                  <a:cxn ang="0">
                    <a:pos x="T4" y="T5"/>
                  </a:cxn>
                  <a:cxn ang="0">
                    <a:pos x="T6" y="T7"/>
                  </a:cxn>
                  <a:cxn ang="0">
                    <a:pos x="T8" y="T9"/>
                  </a:cxn>
                  <a:cxn ang="0">
                    <a:pos x="T10" y="T11"/>
                  </a:cxn>
                </a:cxnLst>
                <a:rect l="0" t="0" r="r" b="b"/>
                <a:pathLst>
                  <a:path w="790" h="1077">
                    <a:moveTo>
                      <a:pt x="732" y="194"/>
                    </a:moveTo>
                    <a:cubicBezTo>
                      <a:pt x="737" y="178"/>
                      <a:pt x="772" y="124"/>
                      <a:pt x="762" y="94"/>
                    </a:cubicBezTo>
                    <a:cubicBezTo>
                      <a:pt x="752" y="64"/>
                      <a:pt x="730" y="10"/>
                      <a:pt x="671" y="14"/>
                    </a:cubicBezTo>
                    <a:cubicBezTo>
                      <a:pt x="612" y="18"/>
                      <a:pt x="512" y="0"/>
                      <a:pt x="411" y="117"/>
                    </a:cubicBezTo>
                    <a:cubicBezTo>
                      <a:pt x="309" y="233"/>
                      <a:pt x="0" y="557"/>
                      <a:pt x="63" y="717"/>
                    </a:cubicBezTo>
                    <a:cubicBezTo>
                      <a:pt x="126" y="877"/>
                      <a:pt x="639" y="1002"/>
                      <a:pt x="790" y="1077"/>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 name="Oval 8"/>
              <p:cNvSpPr>
                <a:spLocks noChangeArrowheads="1"/>
              </p:cNvSpPr>
              <p:nvPr/>
            </p:nvSpPr>
            <p:spPr bwMode="auto">
              <a:xfrm rot="-519279">
                <a:off x="2781" y="1480"/>
                <a:ext cx="454" cy="113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 name="Freeform 9"/>
              <p:cNvSpPr>
                <a:spLocks/>
              </p:cNvSpPr>
              <p:nvPr/>
            </p:nvSpPr>
            <p:spPr bwMode="auto">
              <a:xfrm>
                <a:off x="3076" y="1571"/>
                <a:ext cx="620" cy="793"/>
              </a:xfrm>
              <a:custGeom>
                <a:avLst/>
                <a:gdLst>
                  <a:gd name="T0" fmla="*/ 0 w 620"/>
                  <a:gd name="T1" fmla="*/ 0 h 793"/>
                  <a:gd name="T2" fmla="*/ 590 w 620"/>
                  <a:gd name="T3" fmla="*/ 136 h 793"/>
                  <a:gd name="T4" fmla="*/ 182 w 620"/>
                  <a:gd name="T5" fmla="*/ 567 h 793"/>
                  <a:gd name="T6" fmla="*/ 386 w 620"/>
                  <a:gd name="T7" fmla="*/ 793 h 793"/>
                </a:gdLst>
                <a:ahLst/>
                <a:cxnLst>
                  <a:cxn ang="0">
                    <a:pos x="T0" y="T1"/>
                  </a:cxn>
                  <a:cxn ang="0">
                    <a:pos x="T2" y="T3"/>
                  </a:cxn>
                  <a:cxn ang="0">
                    <a:pos x="T4" y="T5"/>
                  </a:cxn>
                  <a:cxn ang="0">
                    <a:pos x="T6" y="T7"/>
                  </a:cxn>
                </a:cxnLst>
                <a:rect l="0" t="0" r="r" b="b"/>
                <a:pathLst>
                  <a:path w="620" h="793">
                    <a:moveTo>
                      <a:pt x="0" y="0"/>
                    </a:moveTo>
                    <a:cubicBezTo>
                      <a:pt x="280" y="20"/>
                      <a:pt x="560" y="41"/>
                      <a:pt x="590" y="136"/>
                    </a:cubicBezTo>
                    <a:cubicBezTo>
                      <a:pt x="620" y="231"/>
                      <a:pt x="216" y="458"/>
                      <a:pt x="182" y="567"/>
                    </a:cubicBezTo>
                    <a:cubicBezTo>
                      <a:pt x="148" y="676"/>
                      <a:pt x="352" y="755"/>
                      <a:pt x="386" y="793"/>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5" name="Freeform 10"/>
              <p:cNvSpPr>
                <a:spLocks/>
              </p:cNvSpPr>
              <p:nvPr/>
            </p:nvSpPr>
            <p:spPr bwMode="auto">
              <a:xfrm>
                <a:off x="2775" y="2546"/>
                <a:ext cx="257" cy="1223"/>
              </a:xfrm>
              <a:custGeom>
                <a:avLst/>
                <a:gdLst>
                  <a:gd name="T0" fmla="*/ 233 w 257"/>
                  <a:gd name="T1" fmla="*/ 13 h 1168"/>
                  <a:gd name="T2" fmla="*/ 165 w 257"/>
                  <a:gd name="T3" fmla="*/ 104 h 1168"/>
                  <a:gd name="T4" fmla="*/ 3 w 257"/>
                  <a:gd name="T5" fmla="*/ 550 h 1168"/>
                  <a:gd name="T6" fmla="*/ 181 w 257"/>
                  <a:gd name="T7" fmla="*/ 965 h 1168"/>
                  <a:gd name="T8" fmla="*/ 257 w 257"/>
                  <a:gd name="T9" fmla="*/ 1168 h 1168"/>
                </a:gdLst>
                <a:ahLst/>
                <a:cxnLst>
                  <a:cxn ang="0">
                    <a:pos x="T0" y="T1"/>
                  </a:cxn>
                  <a:cxn ang="0">
                    <a:pos x="T2" y="T3"/>
                  </a:cxn>
                  <a:cxn ang="0">
                    <a:pos x="T4" y="T5"/>
                  </a:cxn>
                  <a:cxn ang="0">
                    <a:pos x="T6" y="T7"/>
                  </a:cxn>
                  <a:cxn ang="0">
                    <a:pos x="T8" y="T9"/>
                  </a:cxn>
                </a:cxnLst>
                <a:rect l="0" t="0" r="r" b="b"/>
                <a:pathLst>
                  <a:path w="257" h="1168">
                    <a:moveTo>
                      <a:pt x="233" y="13"/>
                    </a:moveTo>
                    <a:cubicBezTo>
                      <a:pt x="218" y="0"/>
                      <a:pt x="203" y="15"/>
                      <a:pt x="165" y="104"/>
                    </a:cubicBezTo>
                    <a:cubicBezTo>
                      <a:pt x="127" y="193"/>
                      <a:pt x="0" y="407"/>
                      <a:pt x="3" y="550"/>
                    </a:cubicBezTo>
                    <a:cubicBezTo>
                      <a:pt x="6" y="693"/>
                      <a:pt x="139" y="862"/>
                      <a:pt x="181" y="965"/>
                    </a:cubicBezTo>
                    <a:cubicBezTo>
                      <a:pt x="223" y="1068"/>
                      <a:pt x="241" y="1126"/>
                      <a:pt x="257" y="1168"/>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 name="Freeform 11"/>
              <p:cNvSpPr>
                <a:spLocks/>
              </p:cNvSpPr>
              <p:nvPr/>
            </p:nvSpPr>
            <p:spPr bwMode="auto">
              <a:xfrm>
                <a:off x="3175" y="2546"/>
                <a:ext cx="571" cy="1111"/>
              </a:xfrm>
              <a:custGeom>
                <a:avLst/>
                <a:gdLst>
                  <a:gd name="T0" fmla="*/ 0 w 571"/>
                  <a:gd name="T1" fmla="*/ 0 h 1111"/>
                  <a:gd name="T2" fmla="*/ 499 w 571"/>
                  <a:gd name="T3" fmla="*/ 476 h 1111"/>
                  <a:gd name="T4" fmla="*/ 431 w 571"/>
                  <a:gd name="T5" fmla="*/ 1111 h 1111"/>
                </a:gdLst>
                <a:ahLst/>
                <a:cxnLst>
                  <a:cxn ang="0">
                    <a:pos x="T0" y="T1"/>
                  </a:cxn>
                  <a:cxn ang="0">
                    <a:pos x="T2" y="T3"/>
                  </a:cxn>
                  <a:cxn ang="0">
                    <a:pos x="T4" y="T5"/>
                  </a:cxn>
                </a:cxnLst>
                <a:rect l="0" t="0" r="r" b="b"/>
                <a:pathLst>
                  <a:path w="571" h="1111">
                    <a:moveTo>
                      <a:pt x="0" y="0"/>
                    </a:moveTo>
                    <a:cubicBezTo>
                      <a:pt x="213" y="145"/>
                      <a:pt x="427" y="291"/>
                      <a:pt x="499" y="476"/>
                    </a:cubicBezTo>
                    <a:cubicBezTo>
                      <a:pt x="571" y="661"/>
                      <a:pt x="442" y="998"/>
                      <a:pt x="431" y="1111"/>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7" name="Freeform 12"/>
              <p:cNvSpPr>
                <a:spLocks/>
              </p:cNvSpPr>
              <p:nvPr/>
            </p:nvSpPr>
            <p:spPr bwMode="auto">
              <a:xfrm>
                <a:off x="3608" y="3600"/>
                <a:ext cx="373" cy="103"/>
              </a:xfrm>
              <a:custGeom>
                <a:avLst/>
                <a:gdLst>
                  <a:gd name="T0" fmla="*/ 0 w 373"/>
                  <a:gd name="T1" fmla="*/ 51 h 103"/>
                  <a:gd name="T2" fmla="*/ 280 w 373"/>
                  <a:gd name="T3" fmla="*/ 0 h 103"/>
                  <a:gd name="T4" fmla="*/ 331 w 373"/>
                  <a:gd name="T5" fmla="*/ 17 h 103"/>
                  <a:gd name="T6" fmla="*/ 339 w 373"/>
                  <a:gd name="T7" fmla="*/ 42 h 103"/>
                  <a:gd name="T8" fmla="*/ 373 w 373"/>
                  <a:gd name="T9" fmla="*/ 68 h 103"/>
                  <a:gd name="T10" fmla="*/ 0 w 373"/>
                  <a:gd name="T11" fmla="*/ 51 h 103"/>
                </a:gdLst>
                <a:ahLst/>
                <a:cxnLst>
                  <a:cxn ang="0">
                    <a:pos x="T0" y="T1"/>
                  </a:cxn>
                  <a:cxn ang="0">
                    <a:pos x="T2" y="T3"/>
                  </a:cxn>
                  <a:cxn ang="0">
                    <a:pos x="T4" y="T5"/>
                  </a:cxn>
                  <a:cxn ang="0">
                    <a:pos x="T6" y="T7"/>
                  </a:cxn>
                  <a:cxn ang="0">
                    <a:pos x="T8" y="T9"/>
                  </a:cxn>
                  <a:cxn ang="0">
                    <a:pos x="T10" y="T11"/>
                  </a:cxn>
                </a:cxnLst>
                <a:rect l="0" t="0" r="r" b="b"/>
                <a:pathLst>
                  <a:path w="373" h="103">
                    <a:moveTo>
                      <a:pt x="0" y="51"/>
                    </a:moveTo>
                    <a:cubicBezTo>
                      <a:pt x="95" y="31"/>
                      <a:pt x="183" y="0"/>
                      <a:pt x="280" y="0"/>
                    </a:cubicBezTo>
                    <a:cubicBezTo>
                      <a:pt x="297" y="6"/>
                      <a:pt x="326" y="0"/>
                      <a:pt x="331" y="17"/>
                    </a:cubicBezTo>
                    <a:cubicBezTo>
                      <a:pt x="334" y="25"/>
                      <a:pt x="333" y="35"/>
                      <a:pt x="339" y="42"/>
                    </a:cubicBezTo>
                    <a:cubicBezTo>
                      <a:pt x="348" y="53"/>
                      <a:pt x="364" y="57"/>
                      <a:pt x="373" y="68"/>
                    </a:cubicBezTo>
                    <a:cubicBezTo>
                      <a:pt x="224" y="103"/>
                      <a:pt x="263" y="80"/>
                      <a:pt x="0" y="51"/>
                    </a:cubicBezTo>
                    <a:close/>
                  </a:path>
                </a:pathLst>
              </a:custGeom>
              <a:solidFill>
                <a:schemeClr val="tx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 name="Freeform 13"/>
              <p:cNvSpPr>
                <a:spLocks/>
              </p:cNvSpPr>
              <p:nvPr/>
            </p:nvSpPr>
            <p:spPr bwMode="auto">
              <a:xfrm rot="10463512">
                <a:off x="2653" y="3725"/>
                <a:ext cx="373" cy="103"/>
              </a:xfrm>
              <a:custGeom>
                <a:avLst/>
                <a:gdLst>
                  <a:gd name="T0" fmla="*/ 0 w 373"/>
                  <a:gd name="T1" fmla="*/ 51 h 103"/>
                  <a:gd name="T2" fmla="*/ 280 w 373"/>
                  <a:gd name="T3" fmla="*/ 0 h 103"/>
                  <a:gd name="T4" fmla="*/ 331 w 373"/>
                  <a:gd name="T5" fmla="*/ 17 h 103"/>
                  <a:gd name="T6" fmla="*/ 339 w 373"/>
                  <a:gd name="T7" fmla="*/ 42 h 103"/>
                  <a:gd name="T8" fmla="*/ 373 w 373"/>
                  <a:gd name="T9" fmla="*/ 68 h 103"/>
                  <a:gd name="T10" fmla="*/ 0 w 373"/>
                  <a:gd name="T11" fmla="*/ 51 h 103"/>
                </a:gdLst>
                <a:ahLst/>
                <a:cxnLst>
                  <a:cxn ang="0">
                    <a:pos x="T0" y="T1"/>
                  </a:cxn>
                  <a:cxn ang="0">
                    <a:pos x="T2" y="T3"/>
                  </a:cxn>
                  <a:cxn ang="0">
                    <a:pos x="T4" y="T5"/>
                  </a:cxn>
                  <a:cxn ang="0">
                    <a:pos x="T6" y="T7"/>
                  </a:cxn>
                  <a:cxn ang="0">
                    <a:pos x="T8" y="T9"/>
                  </a:cxn>
                  <a:cxn ang="0">
                    <a:pos x="T10" y="T11"/>
                  </a:cxn>
                </a:cxnLst>
                <a:rect l="0" t="0" r="r" b="b"/>
                <a:pathLst>
                  <a:path w="373" h="103">
                    <a:moveTo>
                      <a:pt x="0" y="51"/>
                    </a:moveTo>
                    <a:cubicBezTo>
                      <a:pt x="95" y="31"/>
                      <a:pt x="183" y="0"/>
                      <a:pt x="280" y="0"/>
                    </a:cubicBezTo>
                    <a:cubicBezTo>
                      <a:pt x="297" y="6"/>
                      <a:pt x="326" y="0"/>
                      <a:pt x="331" y="17"/>
                    </a:cubicBezTo>
                    <a:cubicBezTo>
                      <a:pt x="334" y="25"/>
                      <a:pt x="333" y="35"/>
                      <a:pt x="339" y="42"/>
                    </a:cubicBezTo>
                    <a:cubicBezTo>
                      <a:pt x="348" y="53"/>
                      <a:pt x="364" y="57"/>
                      <a:pt x="373" y="68"/>
                    </a:cubicBezTo>
                    <a:cubicBezTo>
                      <a:pt x="224" y="103"/>
                      <a:pt x="263" y="80"/>
                      <a:pt x="0" y="51"/>
                    </a:cubicBezTo>
                    <a:close/>
                  </a:path>
                </a:pathLst>
              </a:custGeom>
              <a:solidFill>
                <a:schemeClr val="tx1"/>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 name="Freeform 14"/>
              <p:cNvSpPr>
                <a:spLocks/>
              </p:cNvSpPr>
              <p:nvPr/>
            </p:nvSpPr>
            <p:spPr bwMode="auto">
              <a:xfrm>
                <a:off x="2796" y="2500"/>
                <a:ext cx="285" cy="542"/>
              </a:xfrm>
              <a:custGeom>
                <a:avLst/>
                <a:gdLst>
                  <a:gd name="T0" fmla="*/ 0 w 285"/>
                  <a:gd name="T1" fmla="*/ 542 h 542"/>
                  <a:gd name="T2" fmla="*/ 30 w 285"/>
                  <a:gd name="T3" fmla="*/ 473 h 542"/>
                  <a:gd name="T4" fmla="*/ 36 w 285"/>
                  <a:gd name="T5" fmla="*/ 455 h 542"/>
                  <a:gd name="T6" fmla="*/ 39 w 285"/>
                  <a:gd name="T7" fmla="*/ 392 h 542"/>
                  <a:gd name="T8" fmla="*/ 66 w 285"/>
                  <a:gd name="T9" fmla="*/ 380 h 542"/>
                  <a:gd name="T10" fmla="*/ 108 w 285"/>
                  <a:gd name="T11" fmla="*/ 326 h 542"/>
                  <a:gd name="T12" fmla="*/ 171 w 285"/>
                  <a:gd name="T13" fmla="*/ 236 h 542"/>
                  <a:gd name="T14" fmla="*/ 189 w 285"/>
                  <a:gd name="T15" fmla="*/ 191 h 542"/>
                  <a:gd name="T16" fmla="*/ 207 w 285"/>
                  <a:gd name="T17" fmla="*/ 179 h 542"/>
                  <a:gd name="T18" fmla="*/ 213 w 285"/>
                  <a:gd name="T19" fmla="*/ 170 h 542"/>
                  <a:gd name="T20" fmla="*/ 222 w 285"/>
                  <a:gd name="T21" fmla="*/ 164 h 542"/>
                  <a:gd name="T22" fmla="*/ 243 w 285"/>
                  <a:gd name="T23" fmla="*/ 119 h 542"/>
                  <a:gd name="T24" fmla="*/ 258 w 285"/>
                  <a:gd name="T25" fmla="*/ 92 h 542"/>
                  <a:gd name="T26" fmla="*/ 285 w 285"/>
                  <a:gd name="T27" fmla="*/ 59 h 542"/>
                  <a:gd name="T28" fmla="*/ 220 w 285"/>
                  <a:gd name="T29" fmla="*/ 0 h 542"/>
                  <a:gd name="T30" fmla="*/ 39 w 285"/>
                  <a:gd name="T31" fmla="*/ 40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542">
                    <a:moveTo>
                      <a:pt x="0" y="542"/>
                    </a:moveTo>
                    <a:cubicBezTo>
                      <a:pt x="5" y="509"/>
                      <a:pt x="12" y="498"/>
                      <a:pt x="30" y="473"/>
                    </a:cubicBezTo>
                    <a:cubicBezTo>
                      <a:pt x="32" y="467"/>
                      <a:pt x="36" y="461"/>
                      <a:pt x="36" y="455"/>
                    </a:cubicBezTo>
                    <a:cubicBezTo>
                      <a:pt x="37" y="434"/>
                      <a:pt x="35" y="413"/>
                      <a:pt x="39" y="392"/>
                    </a:cubicBezTo>
                    <a:cubicBezTo>
                      <a:pt x="39" y="390"/>
                      <a:pt x="63" y="381"/>
                      <a:pt x="66" y="380"/>
                    </a:cubicBezTo>
                    <a:cubicBezTo>
                      <a:pt x="74" y="355"/>
                      <a:pt x="80" y="335"/>
                      <a:pt x="108" y="326"/>
                    </a:cubicBezTo>
                    <a:cubicBezTo>
                      <a:pt x="129" y="295"/>
                      <a:pt x="144" y="263"/>
                      <a:pt x="171" y="236"/>
                    </a:cubicBezTo>
                    <a:cubicBezTo>
                      <a:pt x="173" y="223"/>
                      <a:pt x="179" y="201"/>
                      <a:pt x="189" y="191"/>
                    </a:cubicBezTo>
                    <a:cubicBezTo>
                      <a:pt x="194" y="186"/>
                      <a:pt x="207" y="179"/>
                      <a:pt x="207" y="179"/>
                    </a:cubicBezTo>
                    <a:cubicBezTo>
                      <a:pt x="209" y="176"/>
                      <a:pt x="210" y="173"/>
                      <a:pt x="213" y="170"/>
                    </a:cubicBezTo>
                    <a:cubicBezTo>
                      <a:pt x="216" y="167"/>
                      <a:pt x="220" y="167"/>
                      <a:pt x="222" y="164"/>
                    </a:cubicBezTo>
                    <a:cubicBezTo>
                      <a:pt x="232" y="151"/>
                      <a:pt x="234" y="133"/>
                      <a:pt x="243" y="119"/>
                    </a:cubicBezTo>
                    <a:cubicBezTo>
                      <a:pt x="246" y="105"/>
                      <a:pt x="246" y="100"/>
                      <a:pt x="258" y="92"/>
                    </a:cubicBezTo>
                    <a:cubicBezTo>
                      <a:pt x="265" y="82"/>
                      <a:pt x="269" y="59"/>
                      <a:pt x="285" y="59"/>
                    </a:cubicBezTo>
                    <a:lnTo>
                      <a:pt x="220" y="0"/>
                    </a:lnTo>
                    <a:lnTo>
                      <a:pt x="39" y="408"/>
                    </a:ln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 name="Line 15"/>
              <p:cNvSpPr>
                <a:spLocks noChangeShapeType="1"/>
              </p:cNvSpPr>
              <p:nvPr/>
            </p:nvSpPr>
            <p:spPr bwMode="auto">
              <a:xfrm flipH="1">
                <a:off x="2796" y="2546"/>
                <a:ext cx="258" cy="45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 name="Line 16"/>
              <p:cNvSpPr>
                <a:spLocks noChangeShapeType="1"/>
              </p:cNvSpPr>
              <p:nvPr/>
            </p:nvSpPr>
            <p:spPr bwMode="auto">
              <a:xfrm>
                <a:off x="3107" y="2546"/>
                <a:ext cx="501" cy="3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 name="Oval 17"/>
              <p:cNvSpPr>
                <a:spLocks noChangeArrowheads="1"/>
              </p:cNvSpPr>
              <p:nvPr/>
            </p:nvSpPr>
            <p:spPr bwMode="auto">
              <a:xfrm rot="595258">
                <a:off x="2898" y="1524"/>
                <a:ext cx="684"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 name="Oval 18"/>
              <p:cNvSpPr>
                <a:spLocks noChangeArrowheads="1"/>
              </p:cNvSpPr>
              <p:nvPr/>
            </p:nvSpPr>
            <p:spPr bwMode="auto">
              <a:xfrm rot="-1519181">
                <a:off x="2562" y="504"/>
                <a:ext cx="159" cy="1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 name="Freeform 19"/>
              <p:cNvSpPr>
                <a:spLocks/>
              </p:cNvSpPr>
              <p:nvPr/>
            </p:nvSpPr>
            <p:spPr bwMode="auto">
              <a:xfrm>
                <a:off x="2291" y="1332"/>
                <a:ext cx="612" cy="329"/>
              </a:xfrm>
              <a:custGeom>
                <a:avLst/>
                <a:gdLst>
                  <a:gd name="T0" fmla="*/ 513 w 570"/>
                  <a:gd name="T1" fmla="*/ 250 h 250"/>
                  <a:gd name="T2" fmla="*/ 432 w 570"/>
                  <a:gd name="T3" fmla="*/ 223 h 250"/>
                  <a:gd name="T4" fmla="*/ 312 w 570"/>
                  <a:gd name="T5" fmla="*/ 178 h 250"/>
                  <a:gd name="T6" fmla="*/ 225 w 570"/>
                  <a:gd name="T7" fmla="*/ 142 h 250"/>
                  <a:gd name="T8" fmla="*/ 198 w 570"/>
                  <a:gd name="T9" fmla="*/ 133 h 250"/>
                  <a:gd name="T10" fmla="*/ 99 w 570"/>
                  <a:gd name="T11" fmla="*/ 70 h 250"/>
                  <a:gd name="T12" fmla="*/ 45 w 570"/>
                  <a:gd name="T13" fmla="*/ 34 h 250"/>
                  <a:gd name="T14" fmla="*/ 18 w 570"/>
                  <a:gd name="T15" fmla="*/ 22 h 250"/>
                  <a:gd name="T16" fmla="*/ 0 w 570"/>
                  <a:gd name="T17" fmla="*/ 7 h 250"/>
                  <a:gd name="T18" fmla="*/ 42 w 570"/>
                  <a:gd name="T19" fmla="*/ 19 h 250"/>
                  <a:gd name="T20" fmla="*/ 69 w 570"/>
                  <a:gd name="T21" fmla="*/ 22 h 250"/>
                  <a:gd name="T22" fmla="*/ 153 w 570"/>
                  <a:gd name="T23" fmla="*/ 46 h 250"/>
                  <a:gd name="T24" fmla="*/ 222 w 570"/>
                  <a:gd name="T25" fmla="*/ 61 h 250"/>
                  <a:gd name="T26" fmla="*/ 345 w 570"/>
                  <a:gd name="T27" fmla="*/ 121 h 250"/>
                  <a:gd name="T28" fmla="*/ 372 w 570"/>
                  <a:gd name="T29" fmla="*/ 130 h 250"/>
                  <a:gd name="T30" fmla="*/ 420 w 570"/>
                  <a:gd name="T31" fmla="*/ 139 h 250"/>
                  <a:gd name="T32" fmla="*/ 465 w 570"/>
                  <a:gd name="T33" fmla="*/ 151 h 250"/>
                  <a:gd name="T34" fmla="*/ 570 w 570"/>
                  <a:gd name="T35" fmla="*/ 1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0" h="250">
                    <a:moveTo>
                      <a:pt x="513" y="250"/>
                    </a:moveTo>
                    <a:cubicBezTo>
                      <a:pt x="487" y="239"/>
                      <a:pt x="458" y="234"/>
                      <a:pt x="432" y="223"/>
                    </a:cubicBezTo>
                    <a:cubicBezTo>
                      <a:pt x="393" y="206"/>
                      <a:pt x="354" y="188"/>
                      <a:pt x="312" y="178"/>
                    </a:cubicBezTo>
                    <a:cubicBezTo>
                      <a:pt x="288" y="160"/>
                      <a:pt x="253" y="154"/>
                      <a:pt x="225" y="142"/>
                    </a:cubicBezTo>
                    <a:cubicBezTo>
                      <a:pt x="216" y="138"/>
                      <a:pt x="206" y="138"/>
                      <a:pt x="198" y="133"/>
                    </a:cubicBezTo>
                    <a:cubicBezTo>
                      <a:pt x="166" y="111"/>
                      <a:pt x="132" y="92"/>
                      <a:pt x="99" y="70"/>
                    </a:cubicBezTo>
                    <a:cubicBezTo>
                      <a:pt x="83" y="59"/>
                      <a:pt x="63" y="40"/>
                      <a:pt x="45" y="34"/>
                    </a:cubicBezTo>
                    <a:cubicBezTo>
                      <a:pt x="24" y="27"/>
                      <a:pt x="32" y="32"/>
                      <a:pt x="18" y="22"/>
                    </a:cubicBezTo>
                    <a:cubicBezTo>
                      <a:pt x="14" y="15"/>
                      <a:pt x="9" y="7"/>
                      <a:pt x="0" y="7"/>
                    </a:cubicBezTo>
                    <a:cubicBezTo>
                      <a:pt x="20" y="0"/>
                      <a:pt x="25" y="14"/>
                      <a:pt x="42" y="19"/>
                    </a:cubicBezTo>
                    <a:cubicBezTo>
                      <a:pt x="51" y="21"/>
                      <a:pt x="60" y="21"/>
                      <a:pt x="69" y="22"/>
                    </a:cubicBezTo>
                    <a:cubicBezTo>
                      <a:pt x="109" y="35"/>
                      <a:pt x="105" y="42"/>
                      <a:pt x="153" y="46"/>
                    </a:cubicBezTo>
                    <a:cubicBezTo>
                      <a:pt x="174" y="60"/>
                      <a:pt x="198" y="59"/>
                      <a:pt x="222" y="61"/>
                    </a:cubicBezTo>
                    <a:cubicBezTo>
                      <a:pt x="252" y="101"/>
                      <a:pt x="296" y="117"/>
                      <a:pt x="345" y="121"/>
                    </a:cubicBezTo>
                    <a:cubicBezTo>
                      <a:pt x="354" y="124"/>
                      <a:pt x="363" y="128"/>
                      <a:pt x="372" y="130"/>
                    </a:cubicBezTo>
                    <a:cubicBezTo>
                      <a:pt x="388" y="133"/>
                      <a:pt x="420" y="139"/>
                      <a:pt x="420" y="139"/>
                    </a:cubicBezTo>
                    <a:cubicBezTo>
                      <a:pt x="440" y="152"/>
                      <a:pt x="424" y="143"/>
                      <a:pt x="465" y="151"/>
                    </a:cubicBezTo>
                    <a:cubicBezTo>
                      <a:pt x="501" y="158"/>
                      <a:pt x="533" y="169"/>
                      <a:pt x="570" y="169"/>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 name="Line 20"/>
              <p:cNvSpPr>
                <a:spLocks noChangeShapeType="1"/>
              </p:cNvSpPr>
              <p:nvPr/>
            </p:nvSpPr>
            <p:spPr bwMode="auto">
              <a:xfrm>
                <a:off x="2894" y="1275"/>
                <a:ext cx="31" cy="24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Freeform 21"/>
              <p:cNvSpPr>
                <a:spLocks/>
              </p:cNvSpPr>
              <p:nvPr/>
            </p:nvSpPr>
            <p:spPr bwMode="auto">
              <a:xfrm>
                <a:off x="3266" y="2181"/>
                <a:ext cx="262" cy="185"/>
              </a:xfrm>
              <a:custGeom>
                <a:avLst/>
                <a:gdLst>
                  <a:gd name="T0" fmla="*/ 189 w 262"/>
                  <a:gd name="T1" fmla="*/ 185 h 185"/>
                  <a:gd name="T2" fmla="*/ 225 w 262"/>
                  <a:gd name="T3" fmla="*/ 152 h 185"/>
                  <a:gd name="T4" fmla="*/ 237 w 262"/>
                  <a:gd name="T5" fmla="*/ 126 h 185"/>
                  <a:gd name="T6" fmla="*/ 262 w 262"/>
                  <a:gd name="T7" fmla="*/ 84 h 185"/>
                  <a:gd name="T8" fmla="*/ 244 w 262"/>
                  <a:gd name="T9" fmla="*/ 83 h 185"/>
                  <a:gd name="T10" fmla="*/ 211 w 262"/>
                  <a:gd name="T11" fmla="*/ 77 h 185"/>
                  <a:gd name="T12" fmla="*/ 150 w 262"/>
                  <a:gd name="T13" fmla="*/ 72 h 185"/>
                  <a:gd name="T14" fmla="*/ 127 w 262"/>
                  <a:gd name="T15" fmla="*/ 56 h 185"/>
                  <a:gd name="T16" fmla="*/ 85 w 262"/>
                  <a:gd name="T17" fmla="*/ 32 h 185"/>
                  <a:gd name="T18" fmla="*/ 70 w 262"/>
                  <a:gd name="T19" fmla="*/ 26 h 185"/>
                  <a:gd name="T20" fmla="*/ 49 w 262"/>
                  <a:gd name="T21" fmla="*/ 20 h 185"/>
                  <a:gd name="T22" fmla="*/ 28 w 262"/>
                  <a:gd name="T23" fmla="*/ 14 h 185"/>
                  <a:gd name="T24" fmla="*/ 13 w 262"/>
                  <a:gd name="T25" fmla="*/ 8 h 185"/>
                  <a:gd name="T26" fmla="*/ 7 w 262"/>
                  <a:gd name="T27" fmla="*/ 3 h 185"/>
                  <a:gd name="T28" fmla="*/ 0 w 262"/>
                  <a:gd name="T29" fmla="*/ 2 h 185"/>
                  <a:gd name="T30" fmla="*/ 7 w 262"/>
                  <a:gd name="T31" fmla="*/ 8 h 185"/>
                  <a:gd name="T32" fmla="*/ 27 w 262"/>
                  <a:gd name="T33" fmla="*/ 41 h 185"/>
                  <a:gd name="T34" fmla="*/ 118 w 262"/>
                  <a:gd name="T35" fmla="*/ 108 h 185"/>
                  <a:gd name="T36" fmla="*/ 127 w 262"/>
                  <a:gd name="T37" fmla="*/ 116 h 185"/>
                  <a:gd name="T38" fmla="*/ 136 w 262"/>
                  <a:gd name="T39" fmla="*/ 123 h 185"/>
                  <a:gd name="T40" fmla="*/ 157 w 262"/>
                  <a:gd name="T41" fmla="*/ 147 h 185"/>
                  <a:gd name="T42" fmla="*/ 165 w 262"/>
                  <a:gd name="T43" fmla="*/ 164 h 185"/>
                  <a:gd name="T44" fmla="*/ 189 w 262"/>
                  <a:gd name="T4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185">
                    <a:moveTo>
                      <a:pt x="189" y="185"/>
                    </a:moveTo>
                    <a:cubicBezTo>
                      <a:pt x="203" y="178"/>
                      <a:pt x="211" y="160"/>
                      <a:pt x="225" y="152"/>
                    </a:cubicBezTo>
                    <a:cubicBezTo>
                      <a:pt x="232" y="143"/>
                      <a:pt x="228" y="130"/>
                      <a:pt x="237" y="126"/>
                    </a:cubicBezTo>
                    <a:cubicBezTo>
                      <a:pt x="240" y="108"/>
                      <a:pt x="262" y="103"/>
                      <a:pt x="262" y="84"/>
                    </a:cubicBezTo>
                    <a:cubicBezTo>
                      <a:pt x="255" y="84"/>
                      <a:pt x="261" y="84"/>
                      <a:pt x="244" y="83"/>
                    </a:cubicBezTo>
                    <a:cubicBezTo>
                      <a:pt x="233" y="81"/>
                      <a:pt x="222" y="79"/>
                      <a:pt x="211" y="77"/>
                    </a:cubicBezTo>
                    <a:cubicBezTo>
                      <a:pt x="194" y="69"/>
                      <a:pt x="158" y="72"/>
                      <a:pt x="150" y="72"/>
                    </a:cubicBezTo>
                    <a:cubicBezTo>
                      <a:pt x="135" y="70"/>
                      <a:pt x="137" y="66"/>
                      <a:pt x="127" y="56"/>
                    </a:cubicBezTo>
                    <a:cubicBezTo>
                      <a:pt x="117" y="46"/>
                      <a:pt x="98" y="35"/>
                      <a:pt x="85" y="32"/>
                    </a:cubicBezTo>
                    <a:cubicBezTo>
                      <a:pt x="80" y="29"/>
                      <a:pt x="76" y="27"/>
                      <a:pt x="70" y="26"/>
                    </a:cubicBezTo>
                    <a:cubicBezTo>
                      <a:pt x="64" y="23"/>
                      <a:pt x="56" y="21"/>
                      <a:pt x="49" y="20"/>
                    </a:cubicBezTo>
                    <a:cubicBezTo>
                      <a:pt x="43" y="17"/>
                      <a:pt x="35" y="15"/>
                      <a:pt x="28" y="14"/>
                    </a:cubicBezTo>
                    <a:cubicBezTo>
                      <a:pt x="23" y="11"/>
                      <a:pt x="19" y="9"/>
                      <a:pt x="13" y="8"/>
                    </a:cubicBezTo>
                    <a:cubicBezTo>
                      <a:pt x="8" y="4"/>
                      <a:pt x="10" y="6"/>
                      <a:pt x="7" y="3"/>
                    </a:cubicBezTo>
                    <a:cubicBezTo>
                      <a:pt x="5" y="3"/>
                      <a:pt x="0" y="0"/>
                      <a:pt x="0" y="2"/>
                    </a:cubicBezTo>
                    <a:cubicBezTo>
                      <a:pt x="0" y="5"/>
                      <a:pt x="5" y="6"/>
                      <a:pt x="7" y="8"/>
                    </a:cubicBezTo>
                    <a:cubicBezTo>
                      <a:pt x="14" y="18"/>
                      <a:pt x="20" y="31"/>
                      <a:pt x="27" y="41"/>
                    </a:cubicBezTo>
                    <a:cubicBezTo>
                      <a:pt x="49" y="72"/>
                      <a:pt x="85" y="91"/>
                      <a:pt x="118" y="108"/>
                    </a:cubicBezTo>
                    <a:cubicBezTo>
                      <a:pt x="122" y="117"/>
                      <a:pt x="117" y="110"/>
                      <a:pt x="127" y="116"/>
                    </a:cubicBezTo>
                    <a:cubicBezTo>
                      <a:pt x="130" y="118"/>
                      <a:pt x="136" y="123"/>
                      <a:pt x="136" y="123"/>
                    </a:cubicBezTo>
                    <a:cubicBezTo>
                      <a:pt x="142" y="132"/>
                      <a:pt x="152" y="138"/>
                      <a:pt x="157" y="147"/>
                    </a:cubicBezTo>
                    <a:cubicBezTo>
                      <a:pt x="160" y="152"/>
                      <a:pt x="165" y="164"/>
                      <a:pt x="165" y="164"/>
                    </a:cubicBezTo>
                    <a:cubicBezTo>
                      <a:pt x="168" y="184"/>
                      <a:pt x="189" y="164"/>
                      <a:pt x="189" y="185"/>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9" name="Text Box 22"/>
            <p:cNvSpPr txBox="1">
              <a:spLocks noChangeArrowheads="1"/>
            </p:cNvSpPr>
            <p:nvPr/>
          </p:nvSpPr>
          <p:spPr bwMode="auto">
            <a:xfrm rot="864500">
              <a:off x="2880" y="663"/>
              <a:ext cx="567"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600" b="0">
                  <a:latin typeface="Pump Demi Bold LET" pitchFamily="2" charset="0"/>
                </a:rPr>
                <a:t>?</a:t>
              </a:r>
            </a:p>
          </p:txBody>
        </p:sp>
      </p:grpSp>
    </p:spTree>
    <p:extLst>
      <p:ext uri="{BB962C8B-B14F-4D97-AF65-F5344CB8AC3E}">
        <p14:creationId xmlns:p14="http://schemas.microsoft.com/office/powerpoint/2010/main" val="24352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N</a:t>
            </a:r>
            <a:r>
              <a:rPr lang="tr-TR" dirty="0" err="1" smtClean="0"/>
              <a:t>eed</a:t>
            </a:r>
            <a:r>
              <a:rPr lang="en-US" dirty="0" smtClean="0"/>
              <a:t> </a:t>
            </a:r>
            <a:r>
              <a:rPr lang="en-US" dirty="0"/>
              <a:t>for Seismic </a:t>
            </a:r>
            <a:r>
              <a:rPr lang="en-US" dirty="0" smtClean="0"/>
              <a:t>Assessment</a:t>
            </a:r>
            <a:r>
              <a:rPr lang="tr-TR" dirty="0" smtClean="0"/>
              <a:t> (?)</a:t>
            </a:r>
            <a:endParaRPr lang="tr-TR" dirty="0"/>
          </a:p>
        </p:txBody>
      </p:sp>
      <p:sp>
        <p:nvSpPr>
          <p:cNvPr id="3" name="İçerik Yer Tutucusu 2"/>
          <p:cNvSpPr>
            <a:spLocks noGrp="1"/>
          </p:cNvSpPr>
          <p:nvPr>
            <p:ph idx="1"/>
          </p:nvPr>
        </p:nvSpPr>
        <p:spPr/>
        <p:txBody>
          <a:bodyPr/>
          <a:lstStyle/>
          <a:p>
            <a:pPr marL="0" indent="0">
              <a:buNone/>
            </a:pPr>
            <a:r>
              <a:rPr lang="en-US" dirty="0"/>
              <a:t>Earthquake engineering profession has been changing greatly since 1950’s in such a way that</a:t>
            </a:r>
          </a:p>
          <a:p>
            <a:r>
              <a:rPr lang="en-US" dirty="0"/>
              <a:t>Seismic input database - instrumentation</a:t>
            </a:r>
          </a:p>
          <a:p>
            <a:r>
              <a:rPr lang="en-US" dirty="0"/>
              <a:t>Seismicity of the world </a:t>
            </a:r>
          </a:p>
          <a:p>
            <a:r>
              <a:rPr lang="en-US" dirty="0"/>
              <a:t>Improve computational techniques</a:t>
            </a:r>
          </a:p>
          <a:p>
            <a:r>
              <a:rPr lang="en-US" dirty="0"/>
              <a:t>Lessons learned from past </a:t>
            </a:r>
            <a:r>
              <a:rPr lang="en-US" dirty="0" err="1"/>
              <a:t>Eqs</a:t>
            </a:r>
            <a:endParaRPr lang="en-US" dirty="0"/>
          </a:p>
          <a:p>
            <a:r>
              <a:rPr lang="en-US" dirty="0"/>
              <a:t>Considerable research studies are implemented</a:t>
            </a:r>
          </a:p>
          <a:p>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pPr algn="ctr"/>
            <a:r>
              <a:rPr lang="tr-TR" smtClean="0"/>
              <a:t>M Kutanis </a:t>
            </a:r>
            <a:endParaRPr lang="tr-TR" dirty="0"/>
          </a:p>
        </p:txBody>
      </p:sp>
      <p:sp>
        <p:nvSpPr>
          <p:cNvPr id="6" name="Slayt Numarası Yer Tutucusu 5"/>
          <p:cNvSpPr>
            <a:spLocks noGrp="1"/>
          </p:cNvSpPr>
          <p:nvPr>
            <p:ph type="sldNum" sz="quarter" idx="12"/>
          </p:nvPr>
        </p:nvSpPr>
        <p:spPr/>
        <p:txBody>
          <a:bodyPr/>
          <a:lstStyle/>
          <a:p>
            <a:fld id="{5555C7CF-2708-4AA8-AC1B-B9EFDD530CBF}" type="slidenum">
              <a:rPr lang="tr-TR" smtClean="0"/>
              <a:t>3</a:t>
            </a:fld>
            <a:endParaRPr lang="tr-TR"/>
          </a:p>
        </p:txBody>
      </p:sp>
    </p:spTree>
    <p:extLst>
      <p:ext uri="{BB962C8B-B14F-4D97-AF65-F5344CB8AC3E}">
        <p14:creationId xmlns:p14="http://schemas.microsoft.com/office/powerpoint/2010/main" val="1059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Do we really need such a work</a:t>
            </a:r>
            <a:r>
              <a:rPr lang="tr-TR" sz="3600" dirty="0" smtClean="0"/>
              <a:t>, in TU0701?</a:t>
            </a:r>
            <a:endParaRPr lang="en-US" sz="3600" dirty="0"/>
          </a:p>
        </p:txBody>
      </p:sp>
      <p:sp>
        <p:nvSpPr>
          <p:cNvPr id="3" name="İçerik Yer Tutucusu 2"/>
          <p:cNvSpPr>
            <a:spLocks noGrp="1"/>
          </p:cNvSpPr>
          <p:nvPr>
            <p:ph idx="1"/>
          </p:nvPr>
        </p:nvSpPr>
        <p:spPr/>
        <p:txBody>
          <a:bodyPr>
            <a:normAutofit fontScale="92500" lnSpcReduction="10000"/>
          </a:bodyPr>
          <a:lstStyle/>
          <a:p>
            <a:r>
              <a:rPr lang="tr-TR" dirty="0" err="1" smtClean="0"/>
              <a:t>Research</a:t>
            </a:r>
            <a:r>
              <a:rPr lang="tr-TR" dirty="0" smtClean="0"/>
              <a:t> </a:t>
            </a:r>
            <a:r>
              <a:rPr lang="tr-TR" dirty="0" err="1" smtClean="0"/>
              <a:t>reveals</a:t>
            </a:r>
            <a:r>
              <a:rPr lang="tr-TR" dirty="0" smtClean="0"/>
              <a:t> </a:t>
            </a:r>
            <a:r>
              <a:rPr lang="en-US" dirty="0" smtClean="0"/>
              <a:t>that </a:t>
            </a:r>
            <a:r>
              <a:rPr lang="en-US" dirty="0"/>
              <a:t>in many strong earthquakes older postwar multi-family housing structures may cause much more casualties and damages than new </a:t>
            </a:r>
            <a:r>
              <a:rPr lang="en-US" dirty="0" smtClean="0"/>
              <a:t>structures.</a:t>
            </a:r>
            <a:endParaRPr lang="tr-TR" dirty="0" smtClean="0"/>
          </a:p>
          <a:p>
            <a:r>
              <a:rPr lang="en-US" dirty="0" smtClean="0"/>
              <a:t>Because</a:t>
            </a:r>
            <a:r>
              <a:rPr lang="en-US" dirty="0"/>
              <a:t>, in most seismic regions of the world, </a:t>
            </a:r>
            <a:r>
              <a:rPr lang="en-US" dirty="0">
                <a:solidFill>
                  <a:srgbClr val="FF0000"/>
                </a:solidFill>
                <a:effectLst>
                  <a:outerShdw blurRad="38100" dist="38100" dir="2700000" algn="tl">
                    <a:srgbClr val="000000">
                      <a:alpha val="43137"/>
                    </a:srgbClr>
                  </a:outerShdw>
                </a:effectLst>
              </a:rPr>
              <a:t>older buildings</a:t>
            </a:r>
            <a:r>
              <a:rPr lang="en-US" dirty="0"/>
              <a:t>, originally built with </a:t>
            </a:r>
            <a:r>
              <a:rPr lang="en-US" dirty="0">
                <a:solidFill>
                  <a:srgbClr val="FF0000"/>
                </a:solidFill>
                <a:effectLst>
                  <a:outerShdw blurRad="38100" dist="38100" dir="2700000" algn="tl">
                    <a:srgbClr val="000000">
                      <a:alpha val="43137"/>
                    </a:srgbClr>
                  </a:outerShdw>
                </a:effectLst>
              </a:rPr>
              <a:t>inadequate seismic resistance</a:t>
            </a:r>
            <a:r>
              <a:rPr lang="en-US" dirty="0"/>
              <a:t>, constitute by far the largest risk of economic and life safety losses </a:t>
            </a:r>
            <a:endParaRPr lang="tr-TR" dirty="0" smtClean="0"/>
          </a:p>
          <a:p>
            <a:r>
              <a:rPr lang="en-US" dirty="0" smtClean="0"/>
              <a:t>Therefore</a:t>
            </a:r>
            <a:r>
              <a:rPr lang="en-US" dirty="0"/>
              <a:t>, during the refurbishment process, the </a:t>
            </a:r>
            <a:r>
              <a:rPr lang="en-US" dirty="0">
                <a:solidFill>
                  <a:srgbClr val="FF0000"/>
                </a:solidFill>
                <a:effectLst>
                  <a:outerShdw blurRad="38100" dist="38100" dir="2700000" algn="tl">
                    <a:srgbClr val="000000">
                      <a:alpha val="43137"/>
                    </a:srgbClr>
                  </a:outerShdw>
                </a:effectLst>
              </a:rPr>
              <a:t>assessment </a:t>
            </a:r>
            <a:r>
              <a:rPr lang="en-US" dirty="0">
                <a:effectLst>
                  <a:outerShdw blurRad="38100" dist="38100" dir="2700000" algn="tl">
                    <a:srgbClr val="000000">
                      <a:alpha val="43137"/>
                    </a:srgbClr>
                  </a:outerShdw>
                </a:effectLst>
              </a:rPr>
              <a:t>of the seismic capacity of existing structures </a:t>
            </a:r>
            <a:r>
              <a:rPr lang="en-US" dirty="0"/>
              <a:t>and prioritization for </a:t>
            </a:r>
            <a:r>
              <a:rPr lang="en-US" dirty="0">
                <a:solidFill>
                  <a:srgbClr val="FF0000"/>
                </a:solidFill>
                <a:effectLst>
                  <a:outerShdw blurRad="38100" dist="38100" dir="2700000" algn="tl">
                    <a:srgbClr val="000000">
                      <a:alpha val="43137"/>
                    </a:srgbClr>
                  </a:outerShdw>
                </a:effectLst>
              </a:rPr>
              <a:t>strengthening</a:t>
            </a:r>
            <a:r>
              <a:rPr lang="en-US" dirty="0"/>
              <a:t> must be evaluated. </a:t>
            </a:r>
            <a:endParaRPr lang="tr-TR" dirty="0"/>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4</a:t>
            </a:fld>
            <a:endParaRPr lang="tr-TR"/>
          </a:p>
        </p:txBody>
      </p:sp>
    </p:spTree>
    <p:extLst>
      <p:ext uri="{BB962C8B-B14F-4D97-AF65-F5344CB8AC3E}">
        <p14:creationId xmlns:p14="http://schemas.microsoft.com/office/powerpoint/2010/main" val="21817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Assessment </a:t>
            </a:r>
            <a:r>
              <a:rPr lang="en-US" dirty="0" smtClean="0"/>
              <a:t>procedures</a:t>
            </a:r>
            <a:endParaRPr lang="en-US" dirty="0"/>
          </a:p>
        </p:txBody>
      </p:sp>
      <p:sp>
        <p:nvSpPr>
          <p:cNvPr id="3" name="İçerik Yer Tutucusu 2"/>
          <p:cNvSpPr>
            <a:spLocks noGrp="1"/>
          </p:cNvSpPr>
          <p:nvPr>
            <p:ph idx="1"/>
          </p:nvPr>
        </p:nvSpPr>
        <p:spPr/>
        <p:txBody>
          <a:bodyPr>
            <a:normAutofit fontScale="85000" lnSpcReduction="10000"/>
          </a:bodyPr>
          <a:lstStyle/>
          <a:p>
            <a:r>
              <a:rPr lang="en-US" b="1" dirty="0" smtClean="0">
                <a:solidFill>
                  <a:srgbClr val="FF0000"/>
                </a:solidFill>
                <a:effectLst>
                  <a:outerShdw blurRad="38100" dist="38100" dir="2700000" algn="tl">
                    <a:srgbClr val="000000">
                      <a:alpha val="43137"/>
                    </a:srgbClr>
                  </a:outerShdw>
                </a:effectLst>
              </a:rPr>
              <a:t>Pre-earthquake </a:t>
            </a:r>
            <a:r>
              <a:rPr lang="en-US" b="1" dirty="0">
                <a:solidFill>
                  <a:srgbClr val="FF0000"/>
                </a:solidFill>
                <a:effectLst>
                  <a:outerShdw blurRad="38100" dist="38100" dir="2700000" algn="tl">
                    <a:srgbClr val="000000">
                      <a:alpha val="43137"/>
                    </a:srgbClr>
                  </a:outerShdw>
                </a:effectLst>
              </a:rPr>
              <a:t>assessment </a:t>
            </a:r>
            <a:r>
              <a:rPr lang="en-US" dirty="0"/>
              <a:t>can be performed with many levels and for many different purposes, </a:t>
            </a:r>
            <a:r>
              <a:rPr lang="en-US" u="sng" dirty="0"/>
              <a:t>ranging from </a:t>
            </a:r>
            <a:r>
              <a:rPr lang="en-US" dirty="0"/>
              <a:t>estimates of probable loss to inventories by insurance companies, </a:t>
            </a:r>
            <a:r>
              <a:rPr lang="en-US" u="sng" dirty="0"/>
              <a:t>to </a:t>
            </a:r>
            <a:r>
              <a:rPr lang="en-US" dirty="0"/>
              <a:t>classification of risk by building classes, to detailed analysis of single </a:t>
            </a:r>
            <a:r>
              <a:rPr lang="en-US" dirty="0" smtClean="0"/>
              <a:t>buildings. </a:t>
            </a:r>
            <a:endParaRPr lang="tr-TR" dirty="0" smtClean="0"/>
          </a:p>
          <a:p>
            <a:r>
              <a:rPr lang="tr-TR" b="1" dirty="0" smtClean="0">
                <a:solidFill>
                  <a:srgbClr val="FF0000"/>
                </a:solidFill>
                <a:effectLst>
                  <a:outerShdw blurRad="38100" dist="38100" dir="2700000" algn="tl">
                    <a:srgbClr val="000000">
                      <a:alpha val="43137"/>
                    </a:srgbClr>
                  </a:outerShdw>
                </a:effectLst>
              </a:rPr>
              <a:t>P</a:t>
            </a:r>
            <a:r>
              <a:rPr lang="en-US" b="1" dirty="0" err="1" smtClean="0">
                <a:solidFill>
                  <a:srgbClr val="FF0000"/>
                </a:solidFill>
                <a:effectLst>
                  <a:outerShdw blurRad="38100" dist="38100" dir="2700000" algn="tl">
                    <a:srgbClr val="000000">
                      <a:alpha val="43137"/>
                    </a:srgbClr>
                  </a:outerShdw>
                </a:effectLst>
              </a:rPr>
              <a:t>ost</a:t>
            </a:r>
            <a:r>
              <a:rPr lang="en-US" b="1" dirty="0" smtClean="0">
                <a:solidFill>
                  <a:srgbClr val="FF0000"/>
                </a:solidFill>
                <a:effectLst>
                  <a:outerShdw blurRad="38100" dist="38100" dir="2700000" algn="tl">
                    <a:srgbClr val="000000">
                      <a:alpha val="43137"/>
                    </a:srgbClr>
                  </a:outerShdw>
                </a:effectLst>
              </a:rPr>
              <a:t>-earthquake </a:t>
            </a:r>
            <a:r>
              <a:rPr lang="en-US" b="1" dirty="0">
                <a:solidFill>
                  <a:srgbClr val="FF0000"/>
                </a:solidFill>
                <a:effectLst>
                  <a:outerShdw blurRad="38100" dist="38100" dir="2700000" algn="tl">
                    <a:srgbClr val="000000">
                      <a:alpha val="43137"/>
                    </a:srgbClr>
                  </a:outerShdw>
                </a:effectLst>
              </a:rPr>
              <a:t>evaluation </a:t>
            </a:r>
            <a:r>
              <a:rPr lang="en-US" dirty="0"/>
              <a:t>is the safety of buildings against further shocks. Since citizens are not usually able to evaluate the residual building strength and as the number of buildings to be inspected is very huge, safety inspections are usually managed by proper institutions. Inspectors have to balance the safety of citizens, since once the </a:t>
            </a:r>
            <a:r>
              <a:rPr lang="en-US" dirty="0">
                <a:solidFill>
                  <a:srgbClr val="FF0000"/>
                </a:solidFill>
                <a:effectLst>
                  <a:outerShdw blurRad="38100" dist="38100" dir="2700000" algn="tl">
                    <a:srgbClr val="000000">
                      <a:alpha val="43137"/>
                    </a:srgbClr>
                  </a:outerShdw>
                </a:effectLst>
              </a:rPr>
              <a:t>building is judged safe, people will keep living there</a:t>
            </a:r>
            <a:r>
              <a:rPr lang="en-US" dirty="0"/>
              <a:t>, against the need to reduce peoples’ discomfort. </a:t>
            </a:r>
            <a:endParaRPr lang="tr-TR" dirty="0"/>
          </a:p>
          <a:p>
            <a:pPr marL="0" indent="0">
              <a:buNone/>
            </a:pPr>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5</a:t>
            </a:fld>
            <a:endParaRPr lang="tr-TR"/>
          </a:p>
        </p:txBody>
      </p:sp>
    </p:spTree>
    <p:extLst>
      <p:ext uri="{BB962C8B-B14F-4D97-AF65-F5344CB8AC3E}">
        <p14:creationId xmlns:p14="http://schemas.microsoft.com/office/powerpoint/2010/main" val="3468403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37220"/>
            <a:ext cx="8352928" cy="804180"/>
          </a:xfrm>
        </p:spPr>
        <p:txBody>
          <a:bodyPr/>
          <a:lstStyle/>
          <a:p>
            <a:r>
              <a:rPr lang="en-US" dirty="0"/>
              <a:t>Pre-earthquake assessment</a:t>
            </a:r>
          </a:p>
        </p:txBody>
      </p:sp>
      <p:sp>
        <p:nvSpPr>
          <p:cNvPr id="3" name="İçerik Yer Tutucusu 2"/>
          <p:cNvSpPr>
            <a:spLocks noGrp="1"/>
          </p:cNvSpPr>
          <p:nvPr>
            <p:ph idx="1"/>
          </p:nvPr>
        </p:nvSpPr>
        <p:spPr>
          <a:xfrm>
            <a:off x="611560" y="1129308"/>
            <a:ext cx="8352928" cy="4320480"/>
          </a:xfrm>
        </p:spPr>
        <p:txBody>
          <a:bodyPr>
            <a:normAutofit fontScale="92500"/>
          </a:bodyPr>
          <a:lstStyle/>
          <a:p>
            <a:pPr marL="274320" lvl="1" indent="-274320">
              <a:buClr>
                <a:schemeClr val="accent3"/>
              </a:buClr>
              <a:buSzPct val="95000"/>
            </a:pPr>
            <a:r>
              <a:rPr lang="en-US" b="1" u="sng" dirty="0"/>
              <a:t>Rapid Visual Screening Methods</a:t>
            </a:r>
            <a:endParaRPr lang="tr-TR" b="1" u="sng" dirty="0"/>
          </a:p>
          <a:p>
            <a:pPr marL="0" lvl="1" indent="0">
              <a:buClr>
                <a:schemeClr val="accent3"/>
              </a:buClr>
              <a:buSzPct val="95000"/>
              <a:buNone/>
            </a:pPr>
            <a:r>
              <a:rPr lang="en-US" sz="2200" dirty="0"/>
              <a:t>For </a:t>
            </a:r>
            <a:r>
              <a:rPr lang="en-US" sz="2200" dirty="0" smtClean="0"/>
              <a:t>large-scale </a:t>
            </a:r>
            <a:r>
              <a:rPr lang="tr-TR" sz="2200" dirty="0" smtClean="0"/>
              <a:t> (</a:t>
            </a:r>
            <a:r>
              <a:rPr lang="tr-TR" sz="2200" dirty="0" err="1" smtClean="0"/>
              <a:t>national</a:t>
            </a:r>
            <a:r>
              <a:rPr lang="tr-TR" sz="2200" dirty="0" smtClean="0"/>
              <a:t>) </a:t>
            </a:r>
            <a:r>
              <a:rPr lang="en-US" sz="2200" dirty="0" smtClean="0"/>
              <a:t>applications</a:t>
            </a:r>
            <a:r>
              <a:rPr lang="en-US" sz="2200" dirty="0"/>
              <a:t>, the acquisition and analysis methodologies must be compatible with a little amount of data, and the swiftness of the procedures is an indispensable requirement </a:t>
            </a:r>
            <a:endParaRPr lang="tr-TR" sz="2200" dirty="0" smtClean="0"/>
          </a:p>
          <a:p>
            <a:pPr marL="342900" lvl="1" indent="-342900">
              <a:buClr>
                <a:schemeClr val="accent3"/>
              </a:buClr>
              <a:buSzPct val="95000"/>
            </a:pPr>
            <a:r>
              <a:rPr lang="en-US" b="1" u="sng" dirty="0" smtClean="0">
                <a:solidFill>
                  <a:srgbClr val="FF0000"/>
                </a:solidFill>
                <a:effectLst>
                  <a:outerShdw blurRad="38100" dist="38100" dir="2700000" algn="tl">
                    <a:srgbClr val="000000">
                      <a:alpha val="43137"/>
                    </a:srgbClr>
                  </a:outerShdw>
                </a:effectLst>
              </a:rPr>
              <a:t>Preliminary </a:t>
            </a:r>
            <a:r>
              <a:rPr lang="en-US" b="1" u="sng" dirty="0">
                <a:solidFill>
                  <a:srgbClr val="FF0000"/>
                </a:solidFill>
                <a:effectLst>
                  <a:outerShdw blurRad="38100" dist="38100" dir="2700000" algn="tl">
                    <a:srgbClr val="000000">
                      <a:alpha val="43137"/>
                    </a:srgbClr>
                  </a:outerShdw>
                </a:effectLst>
              </a:rPr>
              <a:t>Assessment Methods</a:t>
            </a:r>
            <a:endParaRPr lang="tr-TR" b="1" u="sng" dirty="0">
              <a:solidFill>
                <a:srgbClr val="FF0000"/>
              </a:solidFill>
              <a:effectLst>
                <a:outerShdw blurRad="38100" dist="38100" dir="2700000" algn="tl">
                  <a:srgbClr val="000000">
                    <a:alpha val="43137"/>
                  </a:srgbClr>
                </a:outerShdw>
              </a:effectLst>
            </a:endParaRPr>
          </a:p>
          <a:p>
            <a:pPr marL="0" lvl="1" indent="0">
              <a:buClr>
                <a:schemeClr val="accent3"/>
              </a:buClr>
              <a:buSzPct val="95000"/>
              <a:buNone/>
            </a:pPr>
            <a:r>
              <a:rPr lang="en-US" sz="2200" dirty="0"/>
              <a:t>For medium-scale (regional) applications, the acquisition and analysis methodologies can be supported by a more consistent amount of data and procedures can be more refined, even if still </a:t>
            </a:r>
            <a:r>
              <a:rPr lang="en-US" sz="2200" dirty="0" smtClean="0"/>
              <a:t>simple</a:t>
            </a:r>
            <a:endParaRPr lang="tr-TR" sz="2200" b="1" i="1" dirty="0"/>
          </a:p>
          <a:p>
            <a:pPr marL="274320" lvl="1" indent="-274320">
              <a:buClr>
                <a:schemeClr val="accent3"/>
              </a:buClr>
              <a:buSzPct val="95000"/>
            </a:pPr>
            <a:r>
              <a:rPr lang="en-US" b="1" u="sng" dirty="0"/>
              <a:t>Detailed Evaluation Methods</a:t>
            </a:r>
            <a:endParaRPr lang="tr-TR" b="1" u="sng" dirty="0"/>
          </a:p>
          <a:p>
            <a:pPr marL="0" lvl="1" indent="0">
              <a:buClr>
                <a:schemeClr val="accent3"/>
              </a:buClr>
              <a:buSzPct val="95000"/>
              <a:buNone/>
            </a:pPr>
            <a:r>
              <a:rPr lang="en-US" sz="2200" dirty="0"/>
              <a:t>For small-scale (local) applications, the acquisition and analysis methodologies </a:t>
            </a:r>
            <a:r>
              <a:rPr lang="en-US" sz="2200" b="1" dirty="0">
                <a:solidFill>
                  <a:srgbClr val="FF0000"/>
                </a:solidFill>
                <a:effectLst>
                  <a:outerShdw blurRad="38100" dist="38100" dir="2700000" algn="tl">
                    <a:srgbClr val="000000">
                      <a:alpha val="43137"/>
                    </a:srgbClr>
                  </a:outerShdw>
                </a:effectLst>
              </a:rPr>
              <a:t>must be very accurate </a:t>
            </a:r>
            <a:r>
              <a:rPr lang="en-US" sz="2200" dirty="0"/>
              <a:t>because single objects (a single bridge, or building) are considered </a:t>
            </a:r>
            <a:endParaRPr lang="tr-TR" sz="2200" b="1" i="1" dirty="0"/>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6</a:t>
            </a:fld>
            <a:endParaRPr lang="tr-TR"/>
          </a:p>
        </p:txBody>
      </p:sp>
    </p:spTree>
    <p:extLst>
      <p:ext uri="{BB962C8B-B14F-4D97-AF65-F5344CB8AC3E}">
        <p14:creationId xmlns:p14="http://schemas.microsoft.com/office/powerpoint/2010/main" val="1817337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1" algn="l" rtl="0">
              <a:spcBef>
                <a:spcPct val="0"/>
              </a:spcBef>
            </a:pPr>
            <a:r>
              <a:rPr lang="en-US" sz="3600" b="1" kern="1200" dirty="0">
                <a:solidFill>
                  <a:schemeClr val="tx1"/>
                </a:solidFill>
                <a:effectLst>
                  <a:outerShdw blurRad="38100" dist="38100" dir="2700000" algn="tl">
                    <a:srgbClr val="000000">
                      <a:alpha val="43137"/>
                    </a:srgbClr>
                  </a:outerShdw>
                </a:effectLst>
                <a:latin typeface="+mj-lt"/>
                <a:ea typeface="+mj-ea"/>
                <a:cs typeface="+mj-cs"/>
              </a:rPr>
              <a:t>Preliminary Assessment </a:t>
            </a:r>
            <a:r>
              <a:rPr lang="en-US" sz="3600" b="1" kern="1200" dirty="0" smtClean="0">
                <a:solidFill>
                  <a:schemeClr val="tx1"/>
                </a:solidFill>
                <a:effectLst>
                  <a:outerShdw blurRad="38100" dist="38100" dir="2700000" algn="tl">
                    <a:srgbClr val="000000">
                      <a:alpha val="43137"/>
                    </a:srgbClr>
                  </a:outerShdw>
                </a:effectLst>
                <a:latin typeface="+mj-lt"/>
                <a:ea typeface="+mj-ea"/>
                <a:cs typeface="+mj-cs"/>
              </a:rPr>
              <a:t>Methods</a:t>
            </a:r>
            <a:endParaRPr lang="en-US" sz="3600"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3" name="İçerik Yer Tutucusu 2"/>
          <p:cNvSpPr>
            <a:spLocks noGrp="1"/>
          </p:cNvSpPr>
          <p:nvPr>
            <p:ph idx="1"/>
          </p:nvPr>
        </p:nvSpPr>
        <p:spPr/>
        <p:txBody>
          <a:bodyPr>
            <a:normAutofit/>
          </a:bodyPr>
          <a:lstStyle/>
          <a:p>
            <a:r>
              <a:rPr lang="tr-TR" dirty="0" err="1" smtClean="0"/>
              <a:t>Method</a:t>
            </a:r>
            <a:r>
              <a:rPr lang="en-US" dirty="0" smtClean="0"/>
              <a:t> </a:t>
            </a:r>
            <a:r>
              <a:rPr lang="en-US" dirty="0"/>
              <a:t>requires </a:t>
            </a:r>
            <a:r>
              <a:rPr lang="en-US" u="sng" dirty="0"/>
              <a:t>entry to the </a:t>
            </a:r>
            <a:r>
              <a:rPr lang="en-US" u="sng" dirty="0" smtClean="0"/>
              <a:t>building</a:t>
            </a:r>
            <a:r>
              <a:rPr lang="tr-TR" u="sng" dirty="0" smtClean="0"/>
              <a:t> (!)</a:t>
            </a:r>
            <a:r>
              <a:rPr lang="en-US" u="sng" dirty="0" smtClean="0"/>
              <a:t> </a:t>
            </a:r>
            <a:r>
              <a:rPr lang="en-US" dirty="0"/>
              <a:t>and </a:t>
            </a:r>
            <a:r>
              <a:rPr lang="en-US" u="sng" dirty="0"/>
              <a:t>review </a:t>
            </a:r>
            <a:r>
              <a:rPr lang="en-US" dirty="0"/>
              <a:t>of </a:t>
            </a:r>
            <a:r>
              <a:rPr lang="en-US" dirty="0" smtClean="0"/>
              <a:t>drawings</a:t>
            </a:r>
            <a:r>
              <a:rPr lang="tr-TR" dirty="0" smtClean="0"/>
              <a:t> (!)</a:t>
            </a:r>
            <a:r>
              <a:rPr lang="en-US" dirty="0" smtClean="0"/>
              <a:t>.</a:t>
            </a:r>
            <a:endParaRPr lang="tr-TR" dirty="0" smtClean="0"/>
          </a:p>
          <a:p>
            <a:r>
              <a:rPr lang="tr-TR" dirty="0" smtClean="0"/>
              <a:t>No</a:t>
            </a:r>
            <a:r>
              <a:rPr lang="en-US" dirty="0" smtClean="0"/>
              <a:t> </a:t>
            </a:r>
            <a:r>
              <a:rPr lang="en-US" dirty="0"/>
              <a:t>sophisticated and time-consuming </a:t>
            </a:r>
            <a:r>
              <a:rPr lang="tr-TR" dirty="0" smtClean="0"/>
              <a:t> </a:t>
            </a:r>
            <a:r>
              <a:rPr lang="tr-TR" dirty="0" err="1" smtClean="0"/>
              <a:t>calculations</a:t>
            </a:r>
            <a:r>
              <a:rPr lang="tr-TR" dirty="0" smtClean="0"/>
              <a:t>, </a:t>
            </a:r>
            <a:r>
              <a:rPr lang="en-US" dirty="0" smtClean="0"/>
              <a:t>but </a:t>
            </a:r>
            <a:r>
              <a:rPr lang="en-US" dirty="0"/>
              <a:t>some quick calculations are performed. </a:t>
            </a:r>
            <a:endParaRPr lang="tr-TR" dirty="0" smtClean="0"/>
          </a:p>
          <a:p>
            <a:r>
              <a:rPr lang="en-US" dirty="0" smtClean="0"/>
              <a:t>The </a:t>
            </a:r>
            <a:r>
              <a:rPr lang="en-US" dirty="0"/>
              <a:t>structural capacity is </a:t>
            </a:r>
            <a:r>
              <a:rPr lang="en-US" dirty="0" smtClean="0"/>
              <a:t>expressed </a:t>
            </a:r>
            <a:r>
              <a:rPr lang="en-US" dirty="0">
                <a:effectLst>
                  <a:outerShdw blurRad="38100" dist="38100" dir="2700000" algn="tl">
                    <a:srgbClr val="000000">
                      <a:alpha val="43137"/>
                    </a:srgbClr>
                  </a:outerShdw>
                </a:effectLst>
              </a:rPr>
              <a:t>in terms of an index</a:t>
            </a:r>
            <a:r>
              <a:rPr lang="en-US" dirty="0"/>
              <a:t>, which is checked against an </a:t>
            </a:r>
            <a:r>
              <a:rPr lang="en-US" dirty="0">
                <a:effectLst>
                  <a:outerShdw blurRad="38100" dist="38100" dir="2700000" algn="tl">
                    <a:srgbClr val="000000">
                      <a:alpha val="43137"/>
                    </a:srgbClr>
                  </a:outerShdw>
                </a:effectLst>
              </a:rPr>
              <a:t>anticipated demand</a:t>
            </a:r>
            <a:r>
              <a:rPr lang="en-US" dirty="0"/>
              <a:t>. </a:t>
            </a:r>
            <a:endParaRPr lang="tr-TR" dirty="0" smtClean="0"/>
          </a:p>
          <a:p>
            <a:r>
              <a:rPr lang="en-US" dirty="0" smtClean="0"/>
              <a:t>The </a:t>
            </a:r>
            <a:r>
              <a:rPr lang="en-US" dirty="0"/>
              <a:t>success of these techniques depends on the </a:t>
            </a:r>
            <a:r>
              <a:rPr lang="en-US" dirty="0">
                <a:solidFill>
                  <a:srgbClr val="FF0000"/>
                </a:solidFill>
                <a:effectLst>
                  <a:outerShdw blurRad="38100" dist="38100" dir="2700000" algn="tl">
                    <a:srgbClr val="000000">
                      <a:alpha val="43137"/>
                    </a:srgbClr>
                  </a:outerShdw>
                </a:effectLst>
              </a:rPr>
              <a:t>availability and quality of </a:t>
            </a:r>
            <a:r>
              <a:rPr lang="en-US" dirty="0" smtClean="0">
                <a:solidFill>
                  <a:srgbClr val="FF0000"/>
                </a:solidFill>
                <a:effectLst>
                  <a:outerShdw blurRad="38100" dist="38100" dir="2700000" algn="tl">
                    <a:srgbClr val="000000">
                      <a:alpha val="43137"/>
                    </a:srgbClr>
                  </a:outerShdw>
                </a:effectLst>
              </a:rPr>
              <a:t>data</a:t>
            </a:r>
            <a:endParaRPr lang="en-US" dirty="0">
              <a:solidFill>
                <a:srgbClr val="FF0000"/>
              </a:solidFill>
              <a:effectLst>
                <a:outerShdw blurRad="38100" dist="38100" dir="2700000" algn="tl">
                  <a:srgbClr val="000000">
                    <a:alpha val="43137"/>
                  </a:srgbClr>
                </a:outerShdw>
              </a:effectLst>
            </a:endParaRPr>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7</a:t>
            </a:fld>
            <a:endParaRPr lang="tr-TR"/>
          </a:p>
        </p:txBody>
      </p:sp>
    </p:spTree>
    <p:extLst>
      <p:ext uri="{BB962C8B-B14F-4D97-AF65-F5344CB8AC3E}">
        <p14:creationId xmlns:p14="http://schemas.microsoft.com/office/powerpoint/2010/main" val="23630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smtClean="0">
                <a:solidFill>
                  <a:schemeClr val="tx1"/>
                </a:solidFill>
              </a:rPr>
              <a:t>P25-v2 : Preliminary assessment method</a:t>
            </a:r>
            <a:r>
              <a:rPr lang="tr-TR" b="1" dirty="0" smtClean="0">
                <a:solidFill>
                  <a:schemeClr val="tx1"/>
                </a:solidFill>
              </a:rPr>
              <a:t> (1/2)</a:t>
            </a:r>
            <a:endParaRPr lang="en-US" b="1" dirty="0">
              <a:solidFill>
                <a:schemeClr val="tx1"/>
              </a:solidFill>
            </a:endParaRPr>
          </a:p>
        </p:txBody>
      </p:sp>
      <p:sp>
        <p:nvSpPr>
          <p:cNvPr id="3" name="İçerik Yer Tutucusu 2"/>
          <p:cNvSpPr>
            <a:spLocks noGrp="1"/>
          </p:cNvSpPr>
          <p:nvPr>
            <p:ph idx="1"/>
          </p:nvPr>
        </p:nvSpPr>
        <p:spPr/>
        <p:txBody>
          <a:bodyPr>
            <a:normAutofit fontScale="92500" lnSpcReduction="20000"/>
          </a:bodyPr>
          <a:lstStyle/>
          <a:p>
            <a:r>
              <a:rPr lang="en-US" dirty="0"/>
              <a:t>25 different structural features of the investigated buildings which are either measured or observed visually and then the building performance score is determined by means of </a:t>
            </a:r>
            <a:r>
              <a:rPr lang="en-US" dirty="0" smtClean="0"/>
              <a:t>simple excel spreadsheet calculations</a:t>
            </a:r>
            <a:r>
              <a:rPr lang="en-US" dirty="0"/>
              <a:t>. </a:t>
            </a:r>
            <a:endParaRPr lang="tr-TR" dirty="0" smtClean="0"/>
          </a:p>
          <a:p>
            <a:pPr marL="0" indent="0">
              <a:buNone/>
            </a:pPr>
            <a:r>
              <a:rPr lang="tr-TR" dirty="0" smtClean="0"/>
              <a:t>P</a:t>
            </a:r>
            <a:r>
              <a:rPr lang="en-US" dirty="0" err="1" smtClean="0"/>
              <a:t>arameters</a:t>
            </a:r>
            <a:r>
              <a:rPr lang="en-US" dirty="0" smtClean="0"/>
              <a:t>: </a:t>
            </a:r>
            <a:endParaRPr lang="tr-TR" dirty="0" smtClean="0"/>
          </a:p>
          <a:p>
            <a:pPr marL="514350" indent="-514350">
              <a:buAutoNum type="alphaLcParenBoth"/>
            </a:pPr>
            <a:r>
              <a:rPr lang="tr-TR" dirty="0" smtClean="0"/>
              <a:t>X</a:t>
            </a:r>
            <a:r>
              <a:rPr lang="en-US" dirty="0" smtClean="0"/>
              <a:t>-sectional dimensions of RC columns, </a:t>
            </a:r>
            <a:r>
              <a:rPr lang="tr-TR" dirty="0" err="1" smtClean="0"/>
              <a:t>SW</a:t>
            </a:r>
            <a:r>
              <a:rPr lang="en-US" dirty="0" smtClean="0"/>
              <a:t>, and infill walls at the </a:t>
            </a:r>
            <a:r>
              <a:rPr lang="en-US" b="1" dirty="0" smtClean="0">
                <a:solidFill>
                  <a:srgbClr val="FF0000"/>
                </a:solidFill>
              </a:rPr>
              <a:t>critical floor</a:t>
            </a:r>
            <a:r>
              <a:rPr lang="en-US" dirty="0" smtClean="0"/>
              <a:t>, which is usually the basement or ground floor</a:t>
            </a:r>
            <a:endParaRPr lang="tr-TR" dirty="0" smtClean="0"/>
          </a:p>
          <a:p>
            <a:pPr marL="514350" indent="-514350">
              <a:buAutoNum type="alphaLcParenBoth"/>
            </a:pPr>
            <a:r>
              <a:rPr lang="tr-TR" dirty="0" smtClean="0"/>
              <a:t>S</a:t>
            </a:r>
            <a:r>
              <a:rPr lang="en-US" dirty="0" smtClean="0"/>
              <a:t>tory </a:t>
            </a:r>
            <a:r>
              <a:rPr lang="en-US" dirty="0"/>
              <a:t>heights and the total </a:t>
            </a:r>
            <a:r>
              <a:rPr lang="en-US" dirty="0" smtClean="0"/>
              <a:t>height </a:t>
            </a:r>
            <a:endParaRPr lang="tr-TR" dirty="0" smtClean="0"/>
          </a:p>
          <a:p>
            <a:pPr marL="514350" indent="-514350">
              <a:buAutoNum type="alphaLcParenBoth"/>
            </a:pPr>
            <a:r>
              <a:rPr lang="tr-TR" dirty="0" smtClean="0"/>
              <a:t>O</a:t>
            </a:r>
            <a:r>
              <a:rPr lang="en-US" dirty="0" err="1" smtClean="0"/>
              <a:t>uter</a:t>
            </a:r>
            <a:r>
              <a:rPr lang="en-US" dirty="0" smtClean="0"/>
              <a:t> </a:t>
            </a:r>
            <a:r>
              <a:rPr lang="en-US" dirty="0"/>
              <a:t>plan dimensions of ground </a:t>
            </a:r>
            <a:r>
              <a:rPr lang="en-US" dirty="0" smtClean="0"/>
              <a:t>floor</a:t>
            </a:r>
            <a:endParaRPr lang="tr-TR" dirty="0" smtClean="0"/>
          </a:p>
          <a:p>
            <a:pPr marL="514350" indent="-514350">
              <a:buAutoNum type="alphaLcParenBoth"/>
            </a:pPr>
            <a:r>
              <a:rPr lang="tr-TR" dirty="0" smtClean="0"/>
              <a:t>T</a:t>
            </a:r>
            <a:r>
              <a:rPr lang="en-US" dirty="0" err="1" smtClean="0"/>
              <a:t>ypical</a:t>
            </a:r>
            <a:r>
              <a:rPr lang="en-US" dirty="0" smtClean="0"/>
              <a:t> </a:t>
            </a:r>
            <a:r>
              <a:rPr lang="en-US" dirty="0"/>
              <a:t>beam </a:t>
            </a:r>
            <a:r>
              <a:rPr lang="en-US" dirty="0" smtClean="0"/>
              <a:t>dimensions</a:t>
            </a:r>
            <a:endParaRPr lang="tr-TR" dirty="0" smtClean="0"/>
          </a:p>
          <a:p>
            <a:endParaRPr lang="tr-TR"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8</a:t>
            </a:fld>
            <a:endParaRPr lang="tr-TR"/>
          </a:p>
        </p:txBody>
      </p:sp>
    </p:spTree>
    <p:extLst>
      <p:ext uri="{BB962C8B-B14F-4D97-AF65-F5344CB8AC3E}">
        <p14:creationId xmlns:p14="http://schemas.microsoft.com/office/powerpoint/2010/main" val="182472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81236"/>
            <a:ext cx="8352928" cy="576064"/>
          </a:xfrm>
        </p:spPr>
        <p:txBody>
          <a:bodyPr>
            <a:normAutofit fontScale="90000"/>
          </a:bodyPr>
          <a:lstStyle/>
          <a:p>
            <a:pPr algn="r"/>
            <a:r>
              <a:rPr lang="tr-TR" dirty="0" smtClean="0"/>
              <a:t>(2/2</a:t>
            </a:r>
            <a:r>
              <a:rPr lang="tr-TR" dirty="0"/>
              <a:t>)</a:t>
            </a:r>
            <a:endParaRPr lang="en-US" dirty="0"/>
          </a:p>
        </p:txBody>
      </p:sp>
      <p:sp>
        <p:nvSpPr>
          <p:cNvPr id="3" name="İçerik Yer Tutucusu 2"/>
          <p:cNvSpPr>
            <a:spLocks noGrp="1"/>
          </p:cNvSpPr>
          <p:nvPr>
            <p:ph idx="1"/>
          </p:nvPr>
        </p:nvSpPr>
        <p:spPr>
          <a:xfrm>
            <a:off x="611560" y="1057300"/>
            <a:ext cx="8352928" cy="4213200"/>
          </a:xfrm>
        </p:spPr>
        <p:txBody>
          <a:bodyPr/>
          <a:lstStyle/>
          <a:p>
            <a:pPr marL="514350" indent="-514350">
              <a:buFont typeface="+mj-lt"/>
              <a:buAutoNum type="alphaLcParenR" startAt="5"/>
            </a:pPr>
            <a:r>
              <a:rPr lang="tr-TR" dirty="0" smtClean="0"/>
              <a:t>E</a:t>
            </a:r>
            <a:r>
              <a:rPr lang="en-US" dirty="0" err="1" smtClean="0"/>
              <a:t>ffective</a:t>
            </a:r>
            <a:r>
              <a:rPr lang="en-US" dirty="0" smtClean="0"/>
              <a:t> </a:t>
            </a:r>
            <a:r>
              <a:rPr lang="en-US" dirty="0"/>
              <a:t>ground </a:t>
            </a:r>
            <a:r>
              <a:rPr lang="en-US" dirty="0" smtClean="0"/>
              <a:t>acceleration </a:t>
            </a:r>
            <a:r>
              <a:rPr lang="en-US" dirty="0" smtClean="0">
                <a:sym typeface="Symbol"/>
              </a:rPr>
              <a:t></a:t>
            </a:r>
            <a:r>
              <a:rPr lang="tr-TR" dirty="0" smtClean="0">
                <a:sym typeface="Symbol"/>
              </a:rPr>
              <a:t> </a:t>
            </a:r>
            <a:r>
              <a:rPr lang="tr-TR" i="1" dirty="0" err="1" smtClean="0">
                <a:sym typeface="Symbol"/>
              </a:rPr>
              <a:t>CODE</a:t>
            </a:r>
            <a:endParaRPr lang="tr-TR" i="1" dirty="0"/>
          </a:p>
          <a:p>
            <a:pPr marL="514350" indent="-514350">
              <a:buFont typeface="+mj-lt"/>
              <a:buAutoNum type="alphaLcParenR" startAt="5"/>
            </a:pPr>
            <a:r>
              <a:rPr lang="tr-TR" dirty="0" smtClean="0"/>
              <a:t>B</a:t>
            </a:r>
            <a:r>
              <a:rPr lang="en-US" dirty="0" err="1" smtClean="0"/>
              <a:t>uilding</a:t>
            </a:r>
            <a:r>
              <a:rPr lang="en-US" dirty="0" smtClean="0"/>
              <a:t> </a:t>
            </a:r>
            <a:r>
              <a:rPr lang="en-US" dirty="0"/>
              <a:t>importance </a:t>
            </a:r>
            <a:r>
              <a:rPr lang="en-US" dirty="0" smtClean="0"/>
              <a:t>factor </a:t>
            </a:r>
            <a:r>
              <a:rPr lang="en-US" dirty="0">
                <a:sym typeface="Symbol"/>
              </a:rPr>
              <a:t></a:t>
            </a:r>
            <a:r>
              <a:rPr lang="tr-TR" dirty="0">
                <a:sym typeface="Symbol"/>
              </a:rPr>
              <a:t> </a:t>
            </a:r>
            <a:r>
              <a:rPr lang="tr-TR" i="1" dirty="0" err="1">
                <a:sym typeface="Symbol"/>
              </a:rPr>
              <a:t>CODE</a:t>
            </a:r>
            <a:endParaRPr lang="tr-TR" i="1" dirty="0"/>
          </a:p>
          <a:p>
            <a:pPr marL="514350" indent="-514350">
              <a:buFont typeface="+mj-lt"/>
              <a:buAutoNum type="alphaLcParenR" startAt="5"/>
            </a:pPr>
            <a:r>
              <a:rPr lang="tr-TR" dirty="0" smtClean="0"/>
              <a:t>S</a:t>
            </a:r>
            <a:r>
              <a:rPr lang="en-US" dirty="0" smtClean="0"/>
              <a:t>oil conditions</a:t>
            </a:r>
            <a:r>
              <a:rPr lang="tr-TR" dirty="0" smtClean="0"/>
              <a:t>/</a:t>
            </a:r>
            <a:r>
              <a:rPr lang="en-US" dirty="0" smtClean="0"/>
              <a:t> </a:t>
            </a:r>
            <a:r>
              <a:rPr lang="en-US" dirty="0"/>
              <a:t>profile </a:t>
            </a:r>
            <a:r>
              <a:rPr lang="en-US" dirty="0">
                <a:sym typeface="Symbol"/>
              </a:rPr>
              <a:t></a:t>
            </a:r>
            <a:r>
              <a:rPr lang="tr-TR" dirty="0">
                <a:sym typeface="Symbol"/>
              </a:rPr>
              <a:t> </a:t>
            </a:r>
            <a:r>
              <a:rPr lang="tr-TR" i="1" dirty="0" err="1" smtClean="0">
                <a:sym typeface="Symbol"/>
              </a:rPr>
              <a:t>Geotechnical</a:t>
            </a:r>
            <a:r>
              <a:rPr lang="tr-TR" i="1" dirty="0" smtClean="0">
                <a:sym typeface="Symbol"/>
              </a:rPr>
              <a:t> </a:t>
            </a:r>
            <a:r>
              <a:rPr lang="tr-TR" i="1" dirty="0" err="1" smtClean="0">
                <a:sym typeface="Symbol"/>
              </a:rPr>
              <a:t>investigation</a:t>
            </a:r>
            <a:endParaRPr lang="tr-TR" i="1" dirty="0"/>
          </a:p>
          <a:p>
            <a:pPr marL="514350" indent="-514350">
              <a:buFont typeface="+mj-lt"/>
              <a:buAutoNum type="alphaLcParenR" startAt="5"/>
            </a:pPr>
            <a:r>
              <a:rPr lang="tr-TR" dirty="0" smtClean="0"/>
              <a:t>O</a:t>
            </a:r>
            <a:r>
              <a:rPr lang="en-US" dirty="0" err="1" smtClean="0"/>
              <a:t>ther</a:t>
            </a:r>
            <a:r>
              <a:rPr lang="en-US" dirty="0" smtClean="0"/>
              <a:t> </a:t>
            </a:r>
            <a:r>
              <a:rPr lang="en-US" u="sng" dirty="0">
                <a:effectLst>
                  <a:outerShdw blurRad="38100" dist="38100" dir="2700000" algn="tl">
                    <a:srgbClr val="000000">
                      <a:alpha val="43137"/>
                    </a:srgbClr>
                  </a:outerShdw>
                </a:effectLst>
              </a:rPr>
              <a:t>observational or measurable </a:t>
            </a:r>
            <a:r>
              <a:rPr lang="en-US" dirty="0"/>
              <a:t>parameters like material quality, </a:t>
            </a:r>
            <a:r>
              <a:rPr lang="en-US" dirty="0">
                <a:solidFill>
                  <a:srgbClr val="FF0000"/>
                </a:solidFill>
              </a:rPr>
              <a:t>confinement zones of columns</a:t>
            </a:r>
            <a:r>
              <a:rPr lang="en-US" dirty="0"/>
              <a:t>, </a:t>
            </a:r>
            <a:r>
              <a:rPr lang="en-US" dirty="0">
                <a:solidFill>
                  <a:srgbClr val="FF0000"/>
                </a:solidFill>
              </a:rPr>
              <a:t>pounding effect</a:t>
            </a:r>
            <a:r>
              <a:rPr lang="en-US" dirty="0"/>
              <a:t>, topographic conditions, various structural irregularities such as, </a:t>
            </a:r>
            <a:r>
              <a:rPr lang="en-US" dirty="0">
                <a:solidFill>
                  <a:srgbClr val="FF0000"/>
                </a:solidFill>
              </a:rPr>
              <a:t>short columns</a:t>
            </a:r>
            <a:r>
              <a:rPr lang="en-US" dirty="0"/>
              <a:t>, torsion, </a:t>
            </a:r>
            <a:r>
              <a:rPr lang="en-US" dirty="0">
                <a:solidFill>
                  <a:srgbClr val="FF0000"/>
                </a:solidFill>
              </a:rPr>
              <a:t>soft story</a:t>
            </a:r>
            <a:r>
              <a:rPr lang="en-US" dirty="0"/>
              <a:t>, </a:t>
            </a:r>
            <a:r>
              <a:rPr lang="en-US" dirty="0">
                <a:solidFill>
                  <a:srgbClr val="FF0000"/>
                </a:solidFill>
              </a:rPr>
              <a:t>frame discontinuity</a:t>
            </a:r>
            <a:r>
              <a:rPr lang="en-US" dirty="0"/>
              <a:t>, </a:t>
            </a:r>
            <a:r>
              <a:rPr lang="en-US" dirty="0" err="1"/>
              <a:t>etc</a:t>
            </a:r>
            <a:r>
              <a:rPr lang="en-US" dirty="0"/>
              <a:t> </a:t>
            </a:r>
            <a:endParaRPr lang="tr-TR" dirty="0"/>
          </a:p>
          <a:p>
            <a:endParaRPr lang="en-US" dirty="0"/>
          </a:p>
        </p:txBody>
      </p:sp>
      <p:sp>
        <p:nvSpPr>
          <p:cNvPr id="4" name="Veri Yer Tutucusu 3"/>
          <p:cNvSpPr>
            <a:spLocks noGrp="1"/>
          </p:cNvSpPr>
          <p:nvPr>
            <p:ph type="dt" sz="half" idx="10"/>
          </p:nvPr>
        </p:nvSpPr>
        <p:spPr/>
        <p:txBody>
          <a:bodyPr/>
          <a:lstStyle/>
          <a:p>
            <a:r>
              <a:rPr lang="en-US" smtClean="0"/>
              <a:t>16.04.2012</a:t>
            </a:r>
            <a:endParaRPr lang="tr-TR"/>
          </a:p>
        </p:txBody>
      </p:sp>
      <p:sp>
        <p:nvSpPr>
          <p:cNvPr id="5" name="Altbilgi Yer Tutucusu 4"/>
          <p:cNvSpPr>
            <a:spLocks noGrp="1"/>
          </p:cNvSpPr>
          <p:nvPr>
            <p:ph type="ftr" sz="quarter" idx="11"/>
          </p:nvPr>
        </p:nvSpPr>
        <p:spPr/>
        <p:txBody>
          <a:bodyPr/>
          <a:lstStyle/>
          <a:p>
            <a:r>
              <a:rPr lang="tr-TR" smtClean="0"/>
              <a:t>M Kutanis </a:t>
            </a:r>
            <a:endParaRPr lang="tr-TR"/>
          </a:p>
        </p:txBody>
      </p:sp>
      <p:sp>
        <p:nvSpPr>
          <p:cNvPr id="6" name="Slayt Numarası Yer Tutucusu 5"/>
          <p:cNvSpPr>
            <a:spLocks noGrp="1"/>
          </p:cNvSpPr>
          <p:nvPr>
            <p:ph type="sldNum" sz="quarter" idx="12"/>
          </p:nvPr>
        </p:nvSpPr>
        <p:spPr/>
        <p:txBody>
          <a:bodyPr/>
          <a:lstStyle/>
          <a:p>
            <a:fld id="{5555C7CF-2708-4AA8-AC1B-B9EFDD530CBF}" type="slidenum">
              <a:rPr lang="tr-TR" smtClean="0"/>
              <a:t>9</a:t>
            </a:fld>
            <a:endParaRPr lang="tr-TR"/>
          </a:p>
        </p:txBody>
      </p:sp>
    </p:spTree>
    <p:extLst>
      <p:ext uri="{BB962C8B-B14F-4D97-AF65-F5344CB8AC3E}">
        <p14:creationId xmlns:p14="http://schemas.microsoft.com/office/powerpoint/2010/main" val="21817017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782</TotalTime>
  <Words>1693</Words>
  <Application>Microsoft Office PowerPoint</Application>
  <PresentationFormat>Ekran Gösterisi (16:10)</PresentationFormat>
  <Paragraphs>192</Paragraphs>
  <Slides>23</Slides>
  <Notes>7</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Akış</vt:lpstr>
      <vt:lpstr>Pre-Earthquake Preliminary Seismic Safety Assessment: Timisoara Case Study  Mustafa Kutanis, Sakarya University, TR</vt:lpstr>
      <vt:lpstr>Outline</vt:lpstr>
      <vt:lpstr>Need for Seismic Assessment (?)</vt:lpstr>
      <vt:lpstr>Do we really need such a work, in TU0701?</vt:lpstr>
      <vt:lpstr>Assessment procedures</vt:lpstr>
      <vt:lpstr>Pre-earthquake assessment</vt:lpstr>
      <vt:lpstr>Preliminary Assessment Methods</vt:lpstr>
      <vt:lpstr>P25-v2 : Preliminary assessment method (1/2)</vt:lpstr>
      <vt:lpstr>(2/2)</vt:lpstr>
      <vt:lpstr>TIMISOARA CASE STUDY</vt:lpstr>
      <vt:lpstr>Seismicity </vt:lpstr>
      <vt:lpstr>Geotecnical Investigation (1/3)</vt:lpstr>
      <vt:lpstr>Liquefaction (2/3)</vt:lpstr>
      <vt:lpstr>Timisoara Geotecnical Investigation (3/3)</vt:lpstr>
      <vt:lpstr>Earthquake Demand </vt:lpstr>
      <vt:lpstr>PowerPoint Sunusu</vt:lpstr>
      <vt:lpstr>PowerPoint Sunusu</vt:lpstr>
      <vt:lpstr>Investigation on the case study building</vt:lpstr>
      <vt:lpstr>P25 ver.2  Method Summary (1/2)</vt:lpstr>
      <vt:lpstr>P25 ver.2  Method Summary (2/2)</vt:lpstr>
      <vt:lpstr>PowerPoint Sunusu</vt:lpstr>
      <vt:lpstr>Discussion</vt:lpstr>
      <vt:lpstr>THANK YOU</vt:lpstr>
    </vt:vector>
  </TitlesOfParts>
  <Company>SAU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Pre-Earthquake Preliminary Seismic Safety Assessment: Timisoara Case Study</dc:title>
  <dc:creator>Mustafa Kutanis</dc:creator>
  <cp:lastModifiedBy>Rana</cp:lastModifiedBy>
  <cp:revision>82</cp:revision>
  <dcterms:created xsi:type="dcterms:W3CDTF">2012-04-16T10:43:26Z</dcterms:created>
  <dcterms:modified xsi:type="dcterms:W3CDTF">2012-04-20T05:12:40Z</dcterms:modified>
</cp:coreProperties>
</file>